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62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30762"/>
            <a:ext cx="7556421" cy="1417558"/>
          </a:xfrm>
          <a:prstGeom prst="rect">
            <a:avLst/>
          </a:prstGeom>
          <a:noFill/>
          <a:ln/>
        </p:spPr>
        <p:txBody>
          <a:bodyPr wrap="square" lIns="0" tIns="0" rIns="0" bIns="0" rtlCol="0" anchor="t"/>
          <a:lstStyle/>
          <a:p>
            <a:pPr marL="0" indent="0" algn="l">
              <a:lnSpc>
                <a:spcPts val="5550"/>
              </a:lnSpc>
              <a:buNone/>
            </a:pPr>
            <a:r>
              <a:rPr lang="en-US" sz="2100" dirty="0">
                <a:solidFill>
                  <a:srgbClr val="FFFFFF"/>
                </a:solidFill>
                <a:latin typeface="+mj-lt"/>
                <a:ea typeface="Saira Medium" pitchFamily="34" charset="-122"/>
                <a:cs typeface="Saira Medium" pitchFamily="34" charset="-120"/>
              </a:rPr>
              <a:t>Mobile App Disaster Management</a:t>
            </a:r>
            <a:endParaRPr lang="en-US" sz="2100" dirty="0">
              <a:latin typeface="+mj-lt"/>
            </a:endParaRPr>
          </a:p>
        </p:txBody>
      </p:sp>
      <p:sp>
        <p:nvSpPr>
          <p:cNvPr id="4" name="Text 1"/>
          <p:cNvSpPr/>
          <p:nvPr/>
        </p:nvSpPr>
        <p:spPr>
          <a:xfrm>
            <a:off x="6280190" y="3088481"/>
            <a:ext cx="7556421" cy="1451610"/>
          </a:xfrm>
          <a:prstGeom prst="rect">
            <a:avLst/>
          </a:prstGeom>
          <a:noFill/>
          <a:ln/>
        </p:spPr>
        <p:txBody>
          <a:bodyPr wrap="square" lIns="0" tIns="0" rIns="0" bIns="0" rtlCol="0" anchor="t"/>
          <a:lstStyle/>
          <a:p>
            <a:pPr marL="0" indent="0" algn="l">
              <a:lnSpc>
                <a:spcPts val="2850"/>
              </a:lnSpc>
              <a:buNone/>
            </a:pPr>
            <a:r>
              <a:rPr lang="en-US" sz="2100" dirty="0">
                <a:solidFill>
                  <a:srgbClr val="E5E0DF"/>
                </a:solidFill>
                <a:latin typeface="+mj-lt"/>
                <a:ea typeface="Roboto" pitchFamily="34" charset="-122"/>
                <a:cs typeface="Roboto" pitchFamily="34" charset="-120"/>
              </a:rPr>
              <a:t>Welcome to our comprehensive report on Mobile App Disaster Management. This presentation outlines our analysis of requirements, prioritization strategies, and classification of features for an effective disaster management application.</a:t>
            </a:r>
            <a:endParaRPr lang="en-US" sz="2100" dirty="0">
              <a:latin typeface="+mj-lt"/>
            </a:endParaRPr>
          </a:p>
        </p:txBody>
      </p:sp>
      <p:sp>
        <p:nvSpPr>
          <p:cNvPr id="5" name="Text 2"/>
          <p:cNvSpPr/>
          <p:nvPr/>
        </p:nvSpPr>
        <p:spPr>
          <a:xfrm>
            <a:off x="6280190" y="4795242"/>
            <a:ext cx="7556421" cy="1451610"/>
          </a:xfrm>
          <a:prstGeom prst="rect">
            <a:avLst/>
          </a:prstGeom>
          <a:noFill/>
          <a:ln/>
        </p:spPr>
        <p:txBody>
          <a:bodyPr wrap="square" lIns="0" tIns="0" rIns="0" bIns="0" rtlCol="0" anchor="t"/>
          <a:lstStyle/>
          <a:p>
            <a:pPr marL="0" indent="0" algn="l">
              <a:lnSpc>
                <a:spcPts val="2850"/>
              </a:lnSpc>
              <a:buNone/>
            </a:pPr>
            <a:r>
              <a:rPr lang="en-US" sz="2100" dirty="0">
                <a:solidFill>
                  <a:srgbClr val="E5E0DF"/>
                </a:solidFill>
                <a:latin typeface="+mj-lt"/>
                <a:ea typeface="Roboto" pitchFamily="34" charset="-122"/>
                <a:cs typeface="Roboto" pitchFamily="34" charset="-120"/>
              </a:rPr>
              <a:t>Prepared by Eban Boris Manyo, Nyenty Obi Ramson, Ikome Bryan Johnson Monde, and Akawung Gabriel, this report provides insights into the technical feasibility, dependency relationships, and implementation considerations for a robust emergency response system.</a:t>
            </a:r>
            <a:endParaRPr lang="en-US" sz="2100" dirty="0">
              <a:latin typeface="+mj-lt"/>
            </a:endParaRPr>
          </a:p>
        </p:txBody>
      </p:sp>
      <p:sp>
        <p:nvSpPr>
          <p:cNvPr id="7" name="Text 4"/>
          <p:cNvSpPr/>
          <p:nvPr/>
        </p:nvSpPr>
        <p:spPr>
          <a:xfrm>
            <a:off x="6402110" y="6651546"/>
            <a:ext cx="118943" cy="97512"/>
          </a:xfrm>
          <a:prstGeom prst="rect">
            <a:avLst/>
          </a:prstGeom>
          <a:noFill/>
          <a:ln/>
        </p:spPr>
        <p:txBody>
          <a:bodyPr wrap="none" lIns="0" tIns="0" rIns="0" bIns="0" rtlCol="0" anchor="t"/>
          <a:lstStyle/>
          <a:p>
            <a:pPr marL="0" indent="0" algn="ctr">
              <a:lnSpc>
                <a:spcPts val="750"/>
              </a:lnSpc>
              <a:buNone/>
            </a:pPr>
            <a:r>
              <a:rPr lang="en-US" sz="2100" dirty="0">
                <a:solidFill>
                  <a:srgbClr val="4D4D51"/>
                </a:solidFill>
                <a:latin typeface="+mj-lt"/>
                <a:ea typeface="Roboto Medium" pitchFamily="34" charset="-122"/>
                <a:cs typeface="Roboto Medium" pitchFamily="34" charset="-120"/>
              </a:rPr>
              <a:t>AJ</a:t>
            </a:r>
            <a:endParaRPr lang="en-US" sz="2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7679" y="376118"/>
            <a:ext cx="4736425" cy="426482"/>
          </a:xfrm>
          <a:prstGeom prst="rect">
            <a:avLst/>
          </a:prstGeom>
          <a:noFill/>
          <a:ln/>
        </p:spPr>
        <p:txBody>
          <a:bodyPr wrap="none" lIns="0" tIns="0" rIns="0" bIns="0" rtlCol="0" anchor="t"/>
          <a:lstStyle/>
          <a:p>
            <a:pPr marL="0" indent="0" algn="l">
              <a:lnSpc>
                <a:spcPts val="3350"/>
              </a:lnSpc>
              <a:buNone/>
            </a:pPr>
            <a:r>
              <a:rPr lang="en-US" sz="1700" dirty="0">
                <a:solidFill>
                  <a:srgbClr val="FFFFFF"/>
                </a:solidFill>
                <a:latin typeface="Times New Roman" panose="02020603050405020304" pitchFamily="18" charset="0"/>
                <a:ea typeface="Saira Medium" pitchFamily="34" charset="-122"/>
                <a:cs typeface="Times New Roman" panose="02020603050405020304" pitchFamily="18" charset="0"/>
              </a:rPr>
              <a:t>Non-Functional Requirements</a:t>
            </a:r>
            <a:endParaRPr lang="en-US" sz="1700" dirty="0">
              <a:latin typeface="Times New Roman" panose="02020603050405020304" pitchFamily="18" charset="0"/>
              <a:cs typeface="Times New Roman" panose="02020603050405020304" pitchFamily="18" charset="0"/>
            </a:endParaRPr>
          </a:p>
        </p:txBody>
      </p:sp>
      <p:sp>
        <p:nvSpPr>
          <p:cNvPr id="4" name="Text 1"/>
          <p:cNvSpPr/>
          <p:nvPr/>
        </p:nvSpPr>
        <p:spPr>
          <a:xfrm>
            <a:off x="477679" y="1075492"/>
            <a:ext cx="8188643" cy="450413"/>
          </a:xfrm>
          <a:prstGeom prst="rect">
            <a:avLst/>
          </a:prstGeom>
          <a:noFill/>
          <a:ln/>
        </p:spPr>
        <p:txBody>
          <a:bodyPr wrap="none" lIns="0" tIns="0" rIns="0" bIns="0" rtlCol="0" anchor="t"/>
          <a:lstStyle/>
          <a:p>
            <a:pPr marL="0" indent="0" algn="ctr">
              <a:lnSpc>
                <a:spcPts val="350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10,000+</a:t>
            </a:r>
            <a:endParaRPr lang="en-US" sz="1700" dirty="0">
              <a:latin typeface="Times New Roman" panose="02020603050405020304" pitchFamily="18" charset="0"/>
              <a:cs typeface="Times New Roman" panose="02020603050405020304" pitchFamily="18" charset="0"/>
            </a:endParaRPr>
          </a:p>
        </p:txBody>
      </p:sp>
      <p:sp>
        <p:nvSpPr>
          <p:cNvPr id="5" name="Text 2"/>
          <p:cNvSpPr/>
          <p:nvPr/>
        </p:nvSpPr>
        <p:spPr>
          <a:xfrm>
            <a:off x="3718917" y="1696403"/>
            <a:ext cx="1706166" cy="213241"/>
          </a:xfrm>
          <a:prstGeom prst="rect">
            <a:avLst/>
          </a:prstGeom>
          <a:noFill/>
          <a:ln/>
        </p:spPr>
        <p:txBody>
          <a:bodyPr wrap="none" lIns="0" tIns="0" rIns="0" bIns="0" rtlCol="0" anchor="t"/>
          <a:lstStyle/>
          <a:p>
            <a:pPr marL="0" indent="0" algn="ctr">
              <a:lnSpc>
                <a:spcPts val="165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Performance</a:t>
            </a:r>
            <a:endParaRPr lang="en-US" sz="1700" dirty="0">
              <a:latin typeface="Times New Roman" panose="02020603050405020304" pitchFamily="18" charset="0"/>
              <a:cs typeface="Times New Roman" panose="02020603050405020304" pitchFamily="18" charset="0"/>
            </a:endParaRPr>
          </a:p>
        </p:txBody>
      </p:sp>
      <p:sp>
        <p:nvSpPr>
          <p:cNvPr id="6" name="Text 3"/>
          <p:cNvSpPr/>
          <p:nvPr/>
        </p:nvSpPr>
        <p:spPr>
          <a:xfrm>
            <a:off x="477679" y="1991439"/>
            <a:ext cx="8188643" cy="218242"/>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Must support concurrent users with minimal latency</a:t>
            </a:r>
            <a:endParaRPr lang="en-US" sz="1700" dirty="0">
              <a:latin typeface="Times New Roman" panose="02020603050405020304" pitchFamily="18" charset="0"/>
              <a:cs typeface="Times New Roman" panose="02020603050405020304" pitchFamily="18" charset="0"/>
            </a:endParaRPr>
          </a:p>
        </p:txBody>
      </p:sp>
      <p:sp>
        <p:nvSpPr>
          <p:cNvPr id="7" name="Text 4"/>
          <p:cNvSpPr/>
          <p:nvPr/>
        </p:nvSpPr>
        <p:spPr>
          <a:xfrm>
            <a:off x="477679" y="2687360"/>
            <a:ext cx="8188643" cy="450413"/>
          </a:xfrm>
          <a:prstGeom prst="rect">
            <a:avLst/>
          </a:prstGeom>
          <a:noFill/>
          <a:ln/>
        </p:spPr>
        <p:txBody>
          <a:bodyPr wrap="none" lIns="0" tIns="0" rIns="0" bIns="0" rtlCol="0" anchor="t"/>
          <a:lstStyle/>
          <a:p>
            <a:pPr marL="0" indent="0" algn="ctr">
              <a:lnSpc>
                <a:spcPts val="350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99.5%</a:t>
            </a:r>
            <a:endParaRPr lang="en-US" sz="1700" dirty="0">
              <a:latin typeface="Times New Roman" panose="02020603050405020304" pitchFamily="18" charset="0"/>
              <a:cs typeface="Times New Roman" panose="02020603050405020304" pitchFamily="18" charset="0"/>
            </a:endParaRPr>
          </a:p>
        </p:txBody>
      </p:sp>
      <p:sp>
        <p:nvSpPr>
          <p:cNvPr id="8" name="Text 5"/>
          <p:cNvSpPr/>
          <p:nvPr/>
        </p:nvSpPr>
        <p:spPr>
          <a:xfrm>
            <a:off x="3718917" y="3308271"/>
            <a:ext cx="1706166" cy="213241"/>
          </a:xfrm>
          <a:prstGeom prst="rect">
            <a:avLst/>
          </a:prstGeom>
          <a:noFill/>
          <a:ln/>
        </p:spPr>
        <p:txBody>
          <a:bodyPr wrap="none" lIns="0" tIns="0" rIns="0" bIns="0" rtlCol="0" anchor="t"/>
          <a:lstStyle/>
          <a:p>
            <a:pPr marL="0" indent="0" algn="ctr">
              <a:lnSpc>
                <a:spcPts val="165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Availability</a:t>
            </a:r>
            <a:endParaRPr lang="en-US" sz="1700" dirty="0">
              <a:latin typeface="Times New Roman" panose="02020603050405020304" pitchFamily="18" charset="0"/>
              <a:cs typeface="Times New Roman" panose="02020603050405020304" pitchFamily="18" charset="0"/>
            </a:endParaRPr>
          </a:p>
        </p:txBody>
      </p:sp>
      <p:sp>
        <p:nvSpPr>
          <p:cNvPr id="9" name="Text 6"/>
          <p:cNvSpPr/>
          <p:nvPr/>
        </p:nvSpPr>
        <p:spPr>
          <a:xfrm>
            <a:off x="477679" y="3603308"/>
            <a:ext cx="8188643" cy="218242"/>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Uptime with cloud hosting and backup support</a:t>
            </a:r>
            <a:endParaRPr lang="en-US" sz="1700" dirty="0">
              <a:latin typeface="Times New Roman" panose="02020603050405020304" pitchFamily="18" charset="0"/>
              <a:cs typeface="Times New Roman" panose="02020603050405020304" pitchFamily="18" charset="0"/>
            </a:endParaRPr>
          </a:p>
        </p:txBody>
      </p:sp>
      <p:sp>
        <p:nvSpPr>
          <p:cNvPr id="10" name="Text 7"/>
          <p:cNvSpPr/>
          <p:nvPr/>
        </p:nvSpPr>
        <p:spPr>
          <a:xfrm>
            <a:off x="477679" y="4299228"/>
            <a:ext cx="8188643" cy="450413"/>
          </a:xfrm>
          <a:prstGeom prst="rect">
            <a:avLst/>
          </a:prstGeom>
          <a:noFill/>
          <a:ln/>
        </p:spPr>
        <p:txBody>
          <a:bodyPr wrap="none" lIns="0" tIns="0" rIns="0" bIns="0" rtlCol="0" anchor="t"/>
          <a:lstStyle/>
          <a:p>
            <a:pPr marL="0" indent="0" algn="ctr">
              <a:lnSpc>
                <a:spcPts val="350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100%</a:t>
            </a:r>
            <a:endParaRPr lang="en-US" sz="1700" dirty="0">
              <a:latin typeface="Times New Roman" panose="02020603050405020304" pitchFamily="18" charset="0"/>
              <a:cs typeface="Times New Roman" panose="02020603050405020304" pitchFamily="18" charset="0"/>
            </a:endParaRPr>
          </a:p>
        </p:txBody>
      </p:sp>
      <p:sp>
        <p:nvSpPr>
          <p:cNvPr id="11" name="Text 8"/>
          <p:cNvSpPr/>
          <p:nvPr/>
        </p:nvSpPr>
        <p:spPr>
          <a:xfrm>
            <a:off x="3718917" y="4920139"/>
            <a:ext cx="1706166" cy="213241"/>
          </a:xfrm>
          <a:prstGeom prst="rect">
            <a:avLst/>
          </a:prstGeom>
          <a:noFill/>
          <a:ln/>
        </p:spPr>
        <p:txBody>
          <a:bodyPr wrap="none" lIns="0" tIns="0" rIns="0" bIns="0" rtlCol="0" anchor="t"/>
          <a:lstStyle/>
          <a:p>
            <a:pPr marL="0" indent="0" algn="ctr">
              <a:lnSpc>
                <a:spcPts val="165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Security</a:t>
            </a:r>
            <a:endParaRPr lang="en-US" sz="1700" dirty="0">
              <a:latin typeface="Times New Roman" panose="02020603050405020304" pitchFamily="18" charset="0"/>
              <a:cs typeface="Times New Roman" panose="02020603050405020304" pitchFamily="18" charset="0"/>
            </a:endParaRPr>
          </a:p>
        </p:txBody>
      </p:sp>
      <p:sp>
        <p:nvSpPr>
          <p:cNvPr id="12" name="Text 9"/>
          <p:cNvSpPr/>
          <p:nvPr/>
        </p:nvSpPr>
        <p:spPr>
          <a:xfrm>
            <a:off x="477679" y="5215176"/>
            <a:ext cx="8188643" cy="218242"/>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Data encryption and user authentication required</a:t>
            </a:r>
            <a:endParaRPr lang="en-US" sz="1700" dirty="0">
              <a:latin typeface="Times New Roman" panose="02020603050405020304" pitchFamily="18" charset="0"/>
              <a:cs typeface="Times New Roman" panose="02020603050405020304" pitchFamily="18" charset="0"/>
            </a:endParaRPr>
          </a:p>
        </p:txBody>
      </p:sp>
      <p:sp>
        <p:nvSpPr>
          <p:cNvPr id="13" name="Text 10"/>
          <p:cNvSpPr/>
          <p:nvPr/>
        </p:nvSpPr>
        <p:spPr>
          <a:xfrm>
            <a:off x="477679" y="5771385"/>
            <a:ext cx="8188643" cy="450413"/>
          </a:xfrm>
          <a:prstGeom prst="rect">
            <a:avLst/>
          </a:prstGeom>
          <a:noFill/>
          <a:ln/>
        </p:spPr>
        <p:txBody>
          <a:bodyPr wrap="none" lIns="0" tIns="0" rIns="0" bIns="0" rtlCol="0" anchor="t"/>
          <a:lstStyle/>
          <a:p>
            <a:pPr marL="0" indent="0" algn="ctr">
              <a:lnSpc>
                <a:spcPts val="350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5+</a:t>
            </a:r>
            <a:endParaRPr lang="en-US" sz="1700" dirty="0">
              <a:latin typeface="Times New Roman" panose="02020603050405020304" pitchFamily="18" charset="0"/>
              <a:cs typeface="Times New Roman" panose="02020603050405020304" pitchFamily="18" charset="0"/>
            </a:endParaRPr>
          </a:p>
        </p:txBody>
      </p:sp>
      <p:sp>
        <p:nvSpPr>
          <p:cNvPr id="14" name="Text 11"/>
          <p:cNvSpPr/>
          <p:nvPr/>
        </p:nvSpPr>
        <p:spPr>
          <a:xfrm>
            <a:off x="3718916" y="6333419"/>
            <a:ext cx="1706166" cy="213241"/>
          </a:xfrm>
          <a:prstGeom prst="rect">
            <a:avLst/>
          </a:prstGeom>
          <a:noFill/>
          <a:ln/>
        </p:spPr>
        <p:txBody>
          <a:bodyPr wrap="none" lIns="0" tIns="0" rIns="0" bIns="0" rtlCol="0" anchor="t"/>
          <a:lstStyle/>
          <a:p>
            <a:pPr marL="0" indent="0" algn="ctr">
              <a:lnSpc>
                <a:spcPts val="1650"/>
              </a:lnSpc>
              <a:buNone/>
            </a:pPr>
            <a:r>
              <a:rPr lang="en-US" sz="1700" dirty="0">
                <a:solidFill>
                  <a:srgbClr val="E5E0DF"/>
                </a:solidFill>
                <a:latin typeface="Times New Roman" panose="02020603050405020304" pitchFamily="18" charset="0"/>
                <a:ea typeface="Saira Medium" pitchFamily="34" charset="-122"/>
                <a:cs typeface="Times New Roman" panose="02020603050405020304" pitchFamily="18" charset="0"/>
              </a:rPr>
              <a:t>Scalability</a:t>
            </a:r>
            <a:endParaRPr lang="en-US" sz="1700" dirty="0">
              <a:latin typeface="Times New Roman" panose="02020603050405020304" pitchFamily="18" charset="0"/>
              <a:cs typeface="Times New Roman" panose="02020603050405020304" pitchFamily="18" charset="0"/>
            </a:endParaRPr>
          </a:p>
        </p:txBody>
      </p:sp>
      <p:sp>
        <p:nvSpPr>
          <p:cNvPr id="15" name="Text 12"/>
          <p:cNvSpPr/>
          <p:nvPr/>
        </p:nvSpPr>
        <p:spPr>
          <a:xfrm>
            <a:off x="477677" y="6520113"/>
            <a:ext cx="8188643" cy="218242"/>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Regions and disaster types supported</a:t>
            </a:r>
            <a:endParaRPr lang="en-US" sz="1700" dirty="0">
              <a:latin typeface="Times New Roman" panose="02020603050405020304" pitchFamily="18" charset="0"/>
              <a:cs typeface="Times New Roman" panose="02020603050405020304" pitchFamily="18" charset="0"/>
            </a:endParaRPr>
          </a:p>
        </p:txBody>
      </p:sp>
      <p:sp>
        <p:nvSpPr>
          <p:cNvPr id="16" name="Text 13"/>
          <p:cNvSpPr/>
          <p:nvPr/>
        </p:nvSpPr>
        <p:spPr>
          <a:xfrm>
            <a:off x="477678" y="6844975"/>
            <a:ext cx="8188643" cy="980075"/>
          </a:xfrm>
          <a:prstGeom prst="rect">
            <a:avLst/>
          </a:prstGeom>
          <a:noFill/>
          <a:ln/>
        </p:spPr>
        <p:txBody>
          <a:bodyPr wrap="square" lIns="0" tIns="0" rIns="0" bIns="0" rtlCol="0" anchor="t"/>
          <a:lstStyle/>
          <a:p>
            <a:pPr marL="0" indent="0" algn="l">
              <a:lnSpc>
                <a:spcPts val="1700"/>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Non-functional requirements define the quality attributes and operational constraints of the system. In addition to the metrics above, the application must provide an intuitive user interface with accessibility support to ensure usability across diverse populations, including those with disabilities.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0655" y="749617"/>
            <a:ext cx="7457123" cy="628769"/>
          </a:xfrm>
          <a:prstGeom prst="rect">
            <a:avLst/>
          </a:prstGeom>
          <a:noFill/>
          <a:ln/>
        </p:spPr>
        <p:txBody>
          <a:bodyPr wrap="none" lIns="0" tIns="0" rIns="0" bIns="0" rtlCol="0" anchor="t"/>
          <a:lstStyle/>
          <a:p>
            <a:pPr marL="0" indent="0" algn="l">
              <a:lnSpc>
                <a:spcPts val="4950"/>
              </a:lnSpc>
              <a:buNone/>
            </a:pPr>
            <a:r>
              <a:rPr lang="en-US" dirty="0">
                <a:solidFill>
                  <a:srgbClr val="FFFFFF"/>
                </a:solidFill>
                <a:latin typeface="+mj-lt"/>
                <a:ea typeface="Saira Medium" pitchFamily="34" charset="-122"/>
                <a:cs typeface="Saira Medium" pitchFamily="34" charset="-120"/>
              </a:rPr>
              <a:t>Requirement Analysis Overview</a:t>
            </a:r>
            <a:endParaRPr lang="en-US" dirty="0">
              <a:latin typeface="+mj-lt"/>
            </a:endParaRPr>
          </a:p>
        </p:txBody>
      </p:sp>
      <p:sp>
        <p:nvSpPr>
          <p:cNvPr id="4" name="Shape 1"/>
          <p:cNvSpPr/>
          <p:nvPr/>
        </p:nvSpPr>
        <p:spPr>
          <a:xfrm>
            <a:off x="6190655" y="1680210"/>
            <a:ext cx="452676" cy="452676"/>
          </a:xfrm>
          <a:prstGeom prst="roundRect">
            <a:avLst>
              <a:gd name="adj" fmla="val 40009"/>
            </a:avLst>
          </a:prstGeom>
          <a:solidFill>
            <a:srgbClr val="030303"/>
          </a:solidFill>
          <a:ln w="22860">
            <a:solidFill>
              <a:srgbClr val="FC8337"/>
            </a:solidFill>
            <a:prstDash val="solid"/>
          </a:ln>
        </p:spPr>
      </p:sp>
      <p:pic>
        <p:nvPicPr>
          <p:cNvPr id="5" name="Image 1" descr="preencoded.png"/>
          <p:cNvPicPr>
            <a:picLocks noChangeAspect="1"/>
          </p:cNvPicPr>
          <p:nvPr/>
        </p:nvPicPr>
        <p:blipFill>
          <a:blip r:embed="rId4"/>
          <a:stretch>
            <a:fillRect/>
          </a:stretch>
        </p:blipFill>
        <p:spPr>
          <a:xfrm>
            <a:off x="6266081" y="1717893"/>
            <a:ext cx="301823" cy="377309"/>
          </a:xfrm>
          <a:prstGeom prst="rect">
            <a:avLst/>
          </a:prstGeom>
        </p:spPr>
      </p:pic>
      <p:sp>
        <p:nvSpPr>
          <p:cNvPr id="6" name="Text 2"/>
          <p:cNvSpPr/>
          <p:nvPr/>
        </p:nvSpPr>
        <p:spPr>
          <a:xfrm>
            <a:off x="6844546" y="1749266"/>
            <a:ext cx="3115389" cy="314444"/>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mj-lt"/>
                <a:ea typeface="Saira Medium" pitchFamily="34" charset="-122"/>
                <a:cs typeface="Saira Medium" pitchFamily="34" charset="-120"/>
              </a:rPr>
              <a:t>Completeness Assessment</a:t>
            </a:r>
            <a:endParaRPr lang="en-US" dirty="0">
              <a:latin typeface="+mj-lt"/>
            </a:endParaRPr>
          </a:p>
        </p:txBody>
      </p:sp>
      <p:sp>
        <p:nvSpPr>
          <p:cNvPr id="7" name="Text 3"/>
          <p:cNvSpPr/>
          <p:nvPr/>
        </p:nvSpPr>
        <p:spPr>
          <a:xfrm>
            <a:off x="6844546" y="2184440"/>
            <a:ext cx="7081599" cy="643890"/>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mj-lt"/>
                <a:ea typeface="Roboto" pitchFamily="34" charset="-122"/>
                <a:cs typeface="Roboto" pitchFamily="34" charset="-120"/>
              </a:rPr>
              <a:t>Evaluation of core features including user registration, emergency alerts, SOS signals, real-time mapping, and community help functionality.</a:t>
            </a:r>
            <a:endParaRPr lang="en-US" dirty="0">
              <a:latin typeface="+mj-lt"/>
            </a:endParaRPr>
          </a:p>
        </p:txBody>
      </p:sp>
      <p:sp>
        <p:nvSpPr>
          <p:cNvPr id="8" name="Shape 4"/>
          <p:cNvSpPr/>
          <p:nvPr/>
        </p:nvSpPr>
        <p:spPr>
          <a:xfrm>
            <a:off x="6190655" y="3230761"/>
            <a:ext cx="452676" cy="452676"/>
          </a:xfrm>
          <a:prstGeom prst="roundRect">
            <a:avLst>
              <a:gd name="adj" fmla="val 40009"/>
            </a:avLst>
          </a:prstGeom>
          <a:solidFill>
            <a:srgbClr val="030303"/>
          </a:solidFill>
          <a:ln w="22860">
            <a:solidFill>
              <a:srgbClr val="FC8337"/>
            </a:solidFill>
            <a:prstDash val="solid"/>
          </a:ln>
        </p:spPr>
      </p:sp>
      <p:pic>
        <p:nvPicPr>
          <p:cNvPr id="9" name="Image 2" descr="preencoded.png"/>
          <p:cNvPicPr>
            <a:picLocks noChangeAspect="1"/>
          </p:cNvPicPr>
          <p:nvPr/>
        </p:nvPicPr>
        <p:blipFill>
          <a:blip r:embed="rId5"/>
          <a:stretch>
            <a:fillRect/>
          </a:stretch>
        </p:blipFill>
        <p:spPr>
          <a:xfrm>
            <a:off x="6266081" y="3268444"/>
            <a:ext cx="301823" cy="377309"/>
          </a:xfrm>
          <a:prstGeom prst="rect">
            <a:avLst/>
          </a:prstGeom>
        </p:spPr>
      </p:pic>
      <p:sp>
        <p:nvSpPr>
          <p:cNvPr id="10" name="Text 5"/>
          <p:cNvSpPr/>
          <p:nvPr/>
        </p:nvSpPr>
        <p:spPr>
          <a:xfrm>
            <a:off x="6844546" y="3299817"/>
            <a:ext cx="2515433" cy="314444"/>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mj-lt"/>
                <a:ea typeface="Saira Medium" pitchFamily="34" charset="-122"/>
                <a:cs typeface="Saira Medium" pitchFamily="34" charset="-120"/>
              </a:rPr>
              <a:t>Clarity Examination</a:t>
            </a:r>
            <a:endParaRPr lang="en-US" dirty="0">
              <a:latin typeface="+mj-lt"/>
            </a:endParaRPr>
          </a:p>
        </p:txBody>
      </p:sp>
      <p:sp>
        <p:nvSpPr>
          <p:cNvPr id="11" name="Text 6"/>
          <p:cNvSpPr/>
          <p:nvPr/>
        </p:nvSpPr>
        <p:spPr>
          <a:xfrm>
            <a:off x="6844546" y="3734991"/>
            <a:ext cx="7081599" cy="643890"/>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mj-lt"/>
                <a:ea typeface="Roboto" pitchFamily="34" charset="-122"/>
                <a:cs typeface="Roboto" pitchFamily="34" charset="-120"/>
              </a:rPr>
              <a:t>Identification of clear vs. unclear requirements with specific examples to guide development priorities.</a:t>
            </a:r>
            <a:endParaRPr lang="en-US" dirty="0">
              <a:latin typeface="+mj-lt"/>
            </a:endParaRPr>
          </a:p>
        </p:txBody>
      </p:sp>
      <p:sp>
        <p:nvSpPr>
          <p:cNvPr id="12" name="Shape 7"/>
          <p:cNvSpPr/>
          <p:nvPr/>
        </p:nvSpPr>
        <p:spPr>
          <a:xfrm>
            <a:off x="6190655" y="4781312"/>
            <a:ext cx="452676" cy="452676"/>
          </a:xfrm>
          <a:prstGeom prst="roundRect">
            <a:avLst>
              <a:gd name="adj" fmla="val 40009"/>
            </a:avLst>
          </a:prstGeom>
          <a:solidFill>
            <a:srgbClr val="030303"/>
          </a:solidFill>
          <a:ln w="22860">
            <a:solidFill>
              <a:srgbClr val="FC8337"/>
            </a:solidFill>
            <a:prstDash val="solid"/>
          </a:ln>
        </p:spPr>
      </p:sp>
      <p:pic>
        <p:nvPicPr>
          <p:cNvPr id="13" name="Image 3" descr="preencoded.png"/>
          <p:cNvPicPr>
            <a:picLocks noChangeAspect="1"/>
          </p:cNvPicPr>
          <p:nvPr/>
        </p:nvPicPr>
        <p:blipFill>
          <a:blip r:embed="rId6"/>
          <a:stretch>
            <a:fillRect/>
          </a:stretch>
        </p:blipFill>
        <p:spPr>
          <a:xfrm>
            <a:off x="6266081" y="4818995"/>
            <a:ext cx="301823" cy="377309"/>
          </a:xfrm>
          <a:prstGeom prst="rect">
            <a:avLst/>
          </a:prstGeom>
        </p:spPr>
      </p:pic>
      <p:sp>
        <p:nvSpPr>
          <p:cNvPr id="14" name="Text 8"/>
          <p:cNvSpPr/>
          <p:nvPr/>
        </p:nvSpPr>
        <p:spPr>
          <a:xfrm>
            <a:off x="6844546" y="4850368"/>
            <a:ext cx="2515433" cy="314444"/>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mj-lt"/>
                <a:ea typeface="Saira Medium" pitchFamily="34" charset="-122"/>
                <a:cs typeface="Saira Medium" pitchFamily="34" charset="-120"/>
              </a:rPr>
              <a:t>Technical Feasibility</a:t>
            </a:r>
            <a:endParaRPr lang="en-US" dirty="0">
              <a:latin typeface="+mj-lt"/>
            </a:endParaRPr>
          </a:p>
        </p:txBody>
      </p:sp>
      <p:sp>
        <p:nvSpPr>
          <p:cNvPr id="15" name="Text 9"/>
          <p:cNvSpPr/>
          <p:nvPr/>
        </p:nvSpPr>
        <p:spPr>
          <a:xfrm>
            <a:off x="6844546" y="5285542"/>
            <a:ext cx="7081599" cy="643890"/>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mj-lt"/>
                <a:ea typeface="Roboto" pitchFamily="34" charset="-122"/>
                <a:cs typeface="Roboto" pitchFamily="34" charset="-120"/>
              </a:rPr>
              <a:t>Assessment of implementable features vs. technically challenging components requiring special attention.</a:t>
            </a:r>
            <a:endParaRPr lang="en-US" dirty="0">
              <a:latin typeface="+mj-lt"/>
            </a:endParaRPr>
          </a:p>
        </p:txBody>
      </p:sp>
      <p:sp>
        <p:nvSpPr>
          <p:cNvPr id="16" name="Shape 10"/>
          <p:cNvSpPr/>
          <p:nvPr/>
        </p:nvSpPr>
        <p:spPr>
          <a:xfrm>
            <a:off x="6190655" y="6331863"/>
            <a:ext cx="452676" cy="452676"/>
          </a:xfrm>
          <a:prstGeom prst="roundRect">
            <a:avLst>
              <a:gd name="adj" fmla="val 40009"/>
            </a:avLst>
          </a:prstGeom>
          <a:solidFill>
            <a:srgbClr val="030303"/>
          </a:solidFill>
          <a:ln w="22860">
            <a:solidFill>
              <a:srgbClr val="FC8337"/>
            </a:solidFill>
            <a:prstDash val="solid"/>
          </a:ln>
        </p:spPr>
      </p:sp>
      <p:pic>
        <p:nvPicPr>
          <p:cNvPr id="17" name="Image 4" descr="preencoded.png"/>
          <p:cNvPicPr>
            <a:picLocks noChangeAspect="1"/>
          </p:cNvPicPr>
          <p:nvPr/>
        </p:nvPicPr>
        <p:blipFill>
          <a:blip r:embed="rId7"/>
          <a:stretch>
            <a:fillRect/>
          </a:stretch>
        </p:blipFill>
        <p:spPr>
          <a:xfrm>
            <a:off x="6266081" y="6369546"/>
            <a:ext cx="301823" cy="377309"/>
          </a:xfrm>
          <a:prstGeom prst="rect">
            <a:avLst/>
          </a:prstGeom>
        </p:spPr>
      </p:pic>
      <p:sp>
        <p:nvSpPr>
          <p:cNvPr id="18" name="Text 11"/>
          <p:cNvSpPr/>
          <p:nvPr/>
        </p:nvSpPr>
        <p:spPr>
          <a:xfrm>
            <a:off x="6844546" y="6400919"/>
            <a:ext cx="2542818" cy="314444"/>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mj-lt"/>
                <a:ea typeface="Saira Medium" pitchFamily="34" charset="-122"/>
                <a:cs typeface="Saira Medium" pitchFamily="34" charset="-120"/>
              </a:rPr>
              <a:t>Dependency Mapping</a:t>
            </a:r>
            <a:endParaRPr lang="en-US" dirty="0">
              <a:latin typeface="+mj-lt"/>
            </a:endParaRPr>
          </a:p>
        </p:txBody>
      </p:sp>
      <p:sp>
        <p:nvSpPr>
          <p:cNvPr id="19" name="Text 12"/>
          <p:cNvSpPr/>
          <p:nvPr/>
        </p:nvSpPr>
        <p:spPr>
          <a:xfrm>
            <a:off x="6844546" y="6836093"/>
            <a:ext cx="7081599" cy="643890"/>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mj-lt"/>
                <a:ea typeface="Roboto" pitchFamily="34" charset="-122"/>
                <a:cs typeface="Roboto" pitchFamily="34" charset="-120"/>
              </a:rPr>
              <a:t>Recognition of interconnected features to prevent implementation conflicts and ensure logical development sequence.</a:t>
            </a:r>
            <a:endParaRPr lang="en-US"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4018" y="561023"/>
            <a:ext cx="5566410" cy="637580"/>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mj-lt"/>
                <a:ea typeface="Saira Medium" pitchFamily="34" charset="-122"/>
                <a:cs typeface="Saira Medium" pitchFamily="34" charset="-120"/>
              </a:rPr>
              <a:t>Core Expected Features</a:t>
            </a:r>
            <a:endParaRPr lang="en-US" sz="4000" dirty="0">
              <a:latin typeface="+mj-lt"/>
            </a:endParaRPr>
          </a:p>
        </p:txBody>
      </p:sp>
      <p:pic>
        <p:nvPicPr>
          <p:cNvPr id="3" name="Image 0" descr="preencoded.png"/>
          <p:cNvPicPr>
            <a:picLocks noChangeAspect="1"/>
          </p:cNvPicPr>
          <p:nvPr/>
        </p:nvPicPr>
        <p:blipFill>
          <a:blip r:embed="rId3"/>
          <a:stretch>
            <a:fillRect/>
          </a:stretch>
        </p:blipFill>
        <p:spPr>
          <a:xfrm>
            <a:off x="3197662" y="1606629"/>
            <a:ext cx="1633776" cy="1175504"/>
          </a:xfrm>
          <a:prstGeom prst="rect">
            <a:avLst/>
          </a:prstGeom>
        </p:spPr>
      </p:pic>
      <p:pic>
        <p:nvPicPr>
          <p:cNvPr id="4" name="Image 1" descr="preencoded.png"/>
          <p:cNvPicPr>
            <a:picLocks noChangeAspect="1"/>
          </p:cNvPicPr>
          <p:nvPr/>
        </p:nvPicPr>
        <p:blipFill>
          <a:blip r:embed="rId4"/>
          <a:stretch>
            <a:fillRect/>
          </a:stretch>
        </p:blipFill>
        <p:spPr>
          <a:xfrm>
            <a:off x="3871079" y="2160746"/>
            <a:ext cx="286822" cy="358616"/>
          </a:xfrm>
          <a:prstGeom prst="rect">
            <a:avLst/>
          </a:prstGeom>
        </p:spPr>
      </p:pic>
      <p:sp>
        <p:nvSpPr>
          <p:cNvPr id="5" name="Text 1"/>
          <p:cNvSpPr/>
          <p:nvPr/>
        </p:nvSpPr>
        <p:spPr>
          <a:xfrm>
            <a:off x="5035391" y="1810583"/>
            <a:ext cx="2550438" cy="318730"/>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mj-lt"/>
                <a:ea typeface="Saira Medium" pitchFamily="34" charset="-122"/>
                <a:cs typeface="Saira Medium" pitchFamily="34" charset="-120"/>
              </a:rPr>
              <a:t>Emergency Alerts</a:t>
            </a:r>
            <a:endParaRPr lang="en-US" sz="2000" dirty="0">
              <a:latin typeface="+mj-lt"/>
            </a:endParaRPr>
          </a:p>
        </p:txBody>
      </p:sp>
      <p:sp>
        <p:nvSpPr>
          <p:cNvPr id="6" name="Text 2"/>
          <p:cNvSpPr/>
          <p:nvPr/>
        </p:nvSpPr>
        <p:spPr>
          <a:xfrm>
            <a:off x="5035391" y="2251710"/>
            <a:ext cx="3612356"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mj-lt"/>
                <a:ea typeface="Roboto" pitchFamily="34" charset="-122"/>
                <a:cs typeface="Roboto" pitchFamily="34" charset="-120"/>
              </a:rPr>
              <a:t>Broadcast notifications from authorities</a:t>
            </a:r>
            <a:endParaRPr lang="en-US" sz="1600" dirty="0">
              <a:latin typeface="+mj-lt"/>
            </a:endParaRPr>
          </a:p>
        </p:txBody>
      </p:sp>
      <p:sp>
        <p:nvSpPr>
          <p:cNvPr id="7" name="Shape 3"/>
          <p:cNvSpPr/>
          <p:nvPr/>
        </p:nvSpPr>
        <p:spPr>
          <a:xfrm>
            <a:off x="4882396" y="2798088"/>
            <a:ext cx="8983028" cy="11430"/>
          </a:xfrm>
          <a:prstGeom prst="roundRect">
            <a:avLst>
              <a:gd name="adj" fmla="val 1606584"/>
            </a:avLst>
          </a:prstGeom>
          <a:solidFill>
            <a:srgbClr val="FC8337"/>
          </a:solidFill>
          <a:ln/>
        </p:spPr>
      </p:sp>
      <p:pic>
        <p:nvPicPr>
          <p:cNvPr id="8" name="Image 2" descr="preencoded.png"/>
          <p:cNvPicPr>
            <a:picLocks noChangeAspect="1"/>
          </p:cNvPicPr>
          <p:nvPr/>
        </p:nvPicPr>
        <p:blipFill>
          <a:blip r:embed="rId5"/>
          <a:stretch>
            <a:fillRect/>
          </a:stretch>
        </p:blipFill>
        <p:spPr>
          <a:xfrm>
            <a:off x="2380774" y="2833092"/>
            <a:ext cx="3267551" cy="1175504"/>
          </a:xfrm>
          <a:prstGeom prst="rect">
            <a:avLst/>
          </a:prstGeom>
        </p:spPr>
      </p:pic>
      <p:pic>
        <p:nvPicPr>
          <p:cNvPr id="9" name="Image 3" descr="preencoded.png"/>
          <p:cNvPicPr>
            <a:picLocks noChangeAspect="1"/>
          </p:cNvPicPr>
          <p:nvPr/>
        </p:nvPicPr>
        <p:blipFill>
          <a:blip r:embed="rId6"/>
          <a:stretch>
            <a:fillRect/>
          </a:stretch>
        </p:blipFill>
        <p:spPr>
          <a:xfrm>
            <a:off x="3871079" y="3241477"/>
            <a:ext cx="286822" cy="358616"/>
          </a:xfrm>
          <a:prstGeom prst="rect">
            <a:avLst/>
          </a:prstGeom>
        </p:spPr>
      </p:pic>
      <p:sp>
        <p:nvSpPr>
          <p:cNvPr id="10" name="Text 4"/>
          <p:cNvSpPr/>
          <p:nvPr/>
        </p:nvSpPr>
        <p:spPr>
          <a:xfrm>
            <a:off x="5852279" y="3037046"/>
            <a:ext cx="2550438" cy="318730"/>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mj-lt"/>
                <a:ea typeface="Saira Medium" pitchFamily="34" charset="-122"/>
                <a:cs typeface="Saira Medium" pitchFamily="34" charset="-120"/>
              </a:rPr>
              <a:t>SOS &amp; GPS Tracking</a:t>
            </a:r>
            <a:endParaRPr lang="en-US" sz="2000" dirty="0">
              <a:latin typeface="+mj-lt"/>
            </a:endParaRPr>
          </a:p>
        </p:txBody>
      </p:sp>
      <p:sp>
        <p:nvSpPr>
          <p:cNvPr id="11" name="Text 5"/>
          <p:cNvSpPr/>
          <p:nvPr/>
        </p:nvSpPr>
        <p:spPr>
          <a:xfrm>
            <a:off x="5852279" y="3478173"/>
            <a:ext cx="2870954"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mj-lt"/>
                <a:ea typeface="Roboto" pitchFamily="34" charset="-122"/>
                <a:cs typeface="Roboto" pitchFamily="34" charset="-120"/>
              </a:rPr>
              <a:t>Location-based distress signals</a:t>
            </a:r>
            <a:endParaRPr lang="en-US" sz="1600" dirty="0">
              <a:latin typeface="+mj-lt"/>
            </a:endParaRPr>
          </a:p>
        </p:txBody>
      </p:sp>
      <p:sp>
        <p:nvSpPr>
          <p:cNvPr id="12" name="Shape 6"/>
          <p:cNvSpPr/>
          <p:nvPr/>
        </p:nvSpPr>
        <p:spPr>
          <a:xfrm>
            <a:off x="5699284" y="4024551"/>
            <a:ext cx="8166140" cy="11430"/>
          </a:xfrm>
          <a:prstGeom prst="roundRect">
            <a:avLst>
              <a:gd name="adj" fmla="val 1606584"/>
            </a:avLst>
          </a:prstGeom>
          <a:solidFill>
            <a:srgbClr val="FC8337"/>
          </a:solidFill>
          <a:ln/>
        </p:spPr>
      </p:sp>
      <p:pic>
        <p:nvPicPr>
          <p:cNvPr id="13" name="Image 4" descr="preencoded.png"/>
          <p:cNvPicPr>
            <a:picLocks noChangeAspect="1"/>
          </p:cNvPicPr>
          <p:nvPr/>
        </p:nvPicPr>
        <p:blipFill>
          <a:blip r:embed="rId7"/>
          <a:stretch>
            <a:fillRect/>
          </a:stretch>
        </p:blipFill>
        <p:spPr>
          <a:xfrm>
            <a:off x="1563886" y="4059555"/>
            <a:ext cx="4901327" cy="1175504"/>
          </a:xfrm>
          <a:prstGeom prst="rect">
            <a:avLst/>
          </a:prstGeom>
        </p:spPr>
      </p:pic>
      <p:pic>
        <p:nvPicPr>
          <p:cNvPr id="14" name="Image 5" descr="preencoded.png"/>
          <p:cNvPicPr>
            <a:picLocks noChangeAspect="1"/>
          </p:cNvPicPr>
          <p:nvPr/>
        </p:nvPicPr>
        <p:blipFill>
          <a:blip r:embed="rId8"/>
          <a:stretch>
            <a:fillRect/>
          </a:stretch>
        </p:blipFill>
        <p:spPr>
          <a:xfrm>
            <a:off x="3871079" y="4467939"/>
            <a:ext cx="286822" cy="358616"/>
          </a:xfrm>
          <a:prstGeom prst="rect">
            <a:avLst/>
          </a:prstGeom>
        </p:spPr>
      </p:pic>
      <p:sp>
        <p:nvSpPr>
          <p:cNvPr id="15" name="Text 7"/>
          <p:cNvSpPr/>
          <p:nvPr/>
        </p:nvSpPr>
        <p:spPr>
          <a:xfrm>
            <a:off x="6669167" y="4263509"/>
            <a:ext cx="3286958" cy="318730"/>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mj-lt"/>
                <a:ea typeface="Saira Medium" pitchFamily="34" charset="-122"/>
                <a:cs typeface="Saira Medium" pitchFamily="34" charset="-120"/>
              </a:rPr>
              <a:t>Real-time Disaster Mapping</a:t>
            </a:r>
            <a:endParaRPr lang="en-US" sz="2000" dirty="0">
              <a:latin typeface="+mj-lt"/>
            </a:endParaRPr>
          </a:p>
        </p:txBody>
      </p:sp>
      <p:sp>
        <p:nvSpPr>
          <p:cNvPr id="16" name="Text 8"/>
          <p:cNvSpPr/>
          <p:nvPr/>
        </p:nvSpPr>
        <p:spPr>
          <a:xfrm>
            <a:off x="6669167" y="4704636"/>
            <a:ext cx="3519249"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mj-lt"/>
                <a:ea typeface="Roboto" pitchFamily="34" charset="-122"/>
                <a:cs typeface="Roboto" pitchFamily="34" charset="-120"/>
              </a:rPr>
              <a:t>Visual representation of affected areas</a:t>
            </a:r>
            <a:endParaRPr lang="en-US" sz="1600" dirty="0">
              <a:latin typeface="+mj-lt"/>
            </a:endParaRPr>
          </a:p>
        </p:txBody>
      </p:sp>
      <p:sp>
        <p:nvSpPr>
          <p:cNvPr id="17" name="Shape 9"/>
          <p:cNvSpPr/>
          <p:nvPr/>
        </p:nvSpPr>
        <p:spPr>
          <a:xfrm>
            <a:off x="6516172" y="5251013"/>
            <a:ext cx="7349252" cy="11430"/>
          </a:xfrm>
          <a:prstGeom prst="roundRect">
            <a:avLst>
              <a:gd name="adj" fmla="val 1606584"/>
            </a:avLst>
          </a:prstGeom>
          <a:solidFill>
            <a:srgbClr val="FC8337"/>
          </a:solidFill>
          <a:ln/>
        </p:spPr>
      </p:sp>
      <p:pic>
        <p:nvPicPr>
          <p:cNvPr id="18" name="Image 6" descr="preencoded.png"/>
          <p:cNvPicPr>
            <a:picLocks noChangeAspect="1"/>
          </p:cNvPicPr>
          <p:nvPr/>
        </p:nvPicPr>
        <p:blipFill>
          <a:blip r:embed="rId9"/>
          <a:stretch>
            <a:fillRect/>
          </a:stretch>
        </p:blipFill>
        <p:spPr>
          <a:xfrm>
            <a:off x="746998" y="5286018"/>
            <a:ext cx="6535103" cy="1175504"/>
          </a:xfrm>
          <a:prstGeom prst="rect">
            <a:avLst/>
          </a:prstGeom>
        </p:spPr>
      </p:pic>
      <p:pic>
        <p:nvPicPr>
          <p:cNvPr id="19" name="Image 7" descr="preencoded.png"/>
          <p:cNvPicPr>
            <a:picLocks noChangeAspect="1"/>
          </p:cNvPicPr>
          <p:nvPr/>
        </p:nvPicPr>
        <p:blipFill>
          <a:blip r:embed="rId10"/>
          <a:stretch>
            <a:fillRect/>
          </a:stretch>
        </p:blipFill>
        <p:spPr>
          <a:xfrm>
            <a:off x="3871079" y="5694402"/>
            <a:ext cx="286822" cy="358616"/>
          </a:xfrm>
          <a:prstGeom prst="rect">
            <a:avLst/>
          </a:prstGeom>
        </p:spPr>
      </p:pic>
      <p:sp>
        <p:nvSpPr>
          <p:cNvPr id="20" name="Text 10"/>
          <p:cNvSpPr/>
          <p:nvPr/>
        </p:nvSpPr>
        <p:spPr>
          <a:xfrm>
            <a:off x="7486055" y="5489972"/>
            <a:ext cx="4123373" cy="318730"/>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mj-lt"/>
                <a:ea typeface="Saira Medium" pitchFamily="34" charset="-122"/>
                <a:cs typeface="Saira Medium" pitchFamily="34" charset="-120"/>
              </a:rPr>
              <a:t>User Registration &amp; Authentication</a:t>
            </a:r>
            <a:endParaRPr lang="en-US" sz="2000" dirty="0">
              <a:latin typeface="+mj-lt"/>
            </a:endParaRPr>
          </a:p>
        </p:txBody>
      </p:sp>
      <p:sp>
        <p:nvSpPr>
          <p:cNvPr id="21" name="Text 11"/>
          <p:cNvSpPr/>
          <p:nvPr/>
        </p:nvSpPr>
        <p:spPr>
          <a:xfrm>
            <a:off x="7486055" y="5931098"/>
            <a:ext cx="4123373"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mj-lt"/>
                <a:ea typeface="Roboto" pitchFamily="34" charset="-122"/>
                <a:cs typeface="Roboto" pitchFamily="34" charset="-120"/>
              </a:rPr>
              <a:t>Secure account management</a:t>
            </a:r>
            <a:endParaRPr lang="en-US" sz="1600" dirty="0">
              <a:latin typeface="+mj-lt"/>
            </a:endParaRPr>
          </a:p>
        </p:txBody>
      </p:sp>
      <p:sp>
        <p:nvSpPr>
          <p:cNvPr id="22" name="Text 12"/>
          <p:cNvSpPr/>
          <p:nvPr/>
        </p:nvSpPr>
        <p:spPr>
          <a:xfrm>
            <a:off x="714018" y="6690955"/>
            <a:ext cx="13202364" cy="979408"/>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mj-lt"/>
                <a:ea typeface="Roboto" pitchFamily="34" charset="-122"/>
                <a:cs typeface="Roboto" pitchFamily="34" charset="-120"/>
              </a:rPr>
              <a:t>The foundation of an effective disaster management application relies on these essential features. Additional capabilities include emergency contacts and shelter information, disaster preparedness tips, push notifications with SMS alerts, community help coordination, and multilingual support to ensure accessibility across diverse populations.</a:t>
            </a:r>
            <a:endParaRPr lang="en-US" sz="1600"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10082"/>
            <a:ext cx="616815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mj-lt"/>
                <a:ea typeface="Saira Medium" pitchFamily="34" charset="-122"/>
                <a:cs typeface="Saira Medium" pitchFamily="34" charset="-120"/>
              </a:rPr>
              <a:t>Clarity in Requirements</a:t>
            </a:r>
            <a:endParaRPr lang="en-US" sz="4450" dirty="0">
              <a:latin typeface="+mj-lt"/>
            </a:endParaRPr>
          </a:p>
        </p:txBody>
      </p:sp>
      <p:sp>
        <p:nvSpPr>
          <p:cNvPr id="3" name="Text 1"/>
          <p:cNvSpPr/>
          <p:nvPr/>
        </p:nvSpPr>
        <p:spPr>
          <a:xfrm>
            <a:off x="793790" y="28858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mj-lt"/>
                <a:ea typeface="Saira Medium" pitchFamily="34" charset="-122"/>
                <a:cs typeface="Saira Medium" pitchFamily="34" charset="-120"/>
              </a:rPr>
              <a:t>Clear Requirements</a:t>
            </a:r>
            <a:endParaRPr lang="en-US" sz="2200" dirty="0">
              <a:latin typeface="+mj-lt"/>
            </a:endParaRPr>
          </a:p>
        </p:txBody>
      </p:sp>
      <p:sp>
        <p:nvSpPr>
          <p:cNvPr id="4" name="Text 2"/>
          <p:cNvSpPr/>
          <p:nvPr/>
        </p:nvSpPr>
        <p:spPr>
          <a:xfrm>
            <a:off x="793790"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"The system shall allow users to register using email or phone number."</a:t>
            </a:r>
            <a:endParaRPr lang="en-US" sz="1750" dirty="0">
              <a:latin typeface="+mj-lt"/>
            </a:endParaRPr>
          </a:p>
        </p:txBody>
      </p:sp>
      <p:sp>
        <p:nvSpPr>
          <p:cNvPr id="5" name="Text 3"/>
          <p:cNvSpPr/>
          <p:nvPr/>
        </p:nvSpPr>
        <p:spPr>
          <a:xfrm>
            <a:off x="793790" y="4396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"Admin can send broadcast alerts to all users within a selected region."</a:t>
            </a:r>
            <a:endParaRPr lang="en-US" sz="1750" dirty="0">
              <a:latin typeface="+mj-lt"/>
            </a:endParaRPr>
          </a:p>
        </p:txBody>
      </p:sp>
      <p:sp>
        <p:nvSpPr>
          <p:cNvPr id="6" name="Text 4"/>
          <p:cNvSpPr/>
          <p:nvPr/>
        </p:nvSpPr>
        <p:spPr>
          <a:xfrm>
            <a:off x="793790" y="532673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These specifications clearly identify the actor, action, and outcome, providing developers with precise implementation guidance.</a:t>
            </a:r>
            <a:endParaRPr lang="en-US" sz="1750" dirty="0">
              <a:latin typeface="+mj-lt"/>
            </a:endParaRPr>
          </a:p>
        </p:txBody>
      </p:sp>
      <p:sp>
        <p:nvSpPr>
          <p:cNvPr id="7" name="Text 5"/>
          <p:cNvSpPr/>
          <p:nvPr/>
        </p:nvSpPr>
        <p:spPr>
          <a:xfrm>
            <a:off x="7599521" y="2885837"/>
            <a:ext cx="2915960"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mj-lt"/>
                <a:ea typeface="Saira Medium" pitchFamily="34" charset="-122"/>
                <a:cs typeface="Saira Medium" pitchFamily="34" charset="-120"/>
              </a:rPr>
              <a:t>Unclear Requirements</a:t>
            </a:r>
            <a:endParaRPr lang="en-US" sz="2200" dirty="0">
              <a:latin typeface="+mj-lt"/>
            </a:endParaRPr>
          </a:p>
        </p:txBody>
      </p:sp>
      <p:sp>
        <p:nvSpPr>
          <p:cNvPr id="8" name="Text 6"/>
          <p:cNvSpPr/>
          <p:nvPr/>
        </p:nvSpPr>
        <p:spPr>
          <a:xfrm>
            <a:off x="7599521"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"Send emergency information" - Lacks specificity about who sends it, what information is included, and who receives it.</a:t>
            </a:r>
            <a:endParaRPr lang="en-US" sz="1750" dirty="0">
              <a:latin typeface="+mj-lt"/>
            </a:endParaRPr>
          </a:p>
        </p:txBody>
      </p:sp>
      <p:sp>
        <p:nvSpPr>
          <p:cNvPr id="9" name="Text 7"/>
          <p:cNvSpPr/>
          <p:nvPr/>
        </p:nvSpPr>
        <p:spPr>
          <a:xfrm>
            <a:off x="7599521" y="4396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"Show disaster map" - Doesn't specify data sources or map type (static vs. live).</a:t>
            </a:r>
            <a:endParaRPr lang="en-US" sz="1750" dirty="0">
              <a:latin typeface="+mj-lt"/>
            </a:endParaRPr>
          </a:p>
        </p:txBody>
      </p:sp>
      <p:sp>
        <p:nvSpPr>
          <p:cNvPr id="10" name="Text 8"/>
          <p:cNvSpPr/>
          <p:nvPr/>
        </p:nvSpPr>
        <p:spPr>
          <a:xfrm>
            <a:off x="7599521" y="532673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mj-lt"/>
                <a:ea typeface="Roboto" pitchFamily="34" charset="-122"/>
                <a:cs typeface="Roboto" pitchFamily="34" charset="-120"/>
              </a:rPr>
              <a:t>Vague verbs like "show," "send," and "manage" require clarification to ensure proper implementation.</a:t>
            </a:r>
            <a:endParaRPr lang="en-US" sz="1750"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1245" y="977622"/>
            <a:ext cx="7204948" cy="593646"/>
          </a:xfrm>
          <a:prstGeom prst="rect">
            <a:avLst/>
          </a:prstGeom>
          <a:noFill/>
          <a:ln/>
        </p:spPr>
        <p:txBody>
          <a:bodyPr wrap="none" lIns="0" tIns="0" rIns="0" bIns="0" rtlCol="0" anchor="t"/>
          <a:lstStyle/>
          <a:p>
            <a:pPr marL="0" indent="0" algn="l">
              <a:lnSpc>
                <a:spcPts val="4650"/>
              </a:lnSpc>
              <a:buNone/>
            </a:pPr>
            <a:r>
              <a:rPr lang="en-US" dirty="0">
                <a:solidFill>
                  <a:srgbClr val="FFFFFF"/>
                </a:solidFill>
                <a:latin typeface="+mj-lt"/>
                <a:ea typeface="Saira Medium" pitchFamily="34" charset="-122"/>
                <a:cs typeface="Saira Medium" pitchFamily="34" charset="-120"/>
              </a:rPr>
              <a:t>Technical Feasibility Assessment</a:t>
            </a:r>
            <a:endParaRPr lang="en-US" dirty="0">
              <a:latin typeface="+mj-lt"/>
            </a:endParaRPr>
          </a:p>
        </p:txBody>
      </p:sp>
      <p:sp>
        <p:nvSpPr>
          <p:cNvPr id="4" name="Shape 1"/>
          <p:cNvSpPr/>
          <p:nvPr/>
        </p:nvSpPr>
        <p:spPr>
          <a:xfrm>
            <a:off x="6151245" y="1856184"/>
            <a:ext cx="3812262" cy="2906911"/>
          </a:xfrm>
          <a:prstGeom prst="roundRect">
            <a:avLst>
              <a:gd name="adj" fmla="val 5882"/>
            </a:avLst>
          </a:prstGeom>
          <a:solidFill>
            <a:srgbClr val="030303"/>
          </a:solidFill>
          <a:ln w="22860">
            <a:solidFill>
              <a:srgbClr val="FC8337"/>
            </a:solidFill>
            <a:prstDash val="solid"/>
          </a:ln>
        </p:spPr>
      </p:sp>
      <p:sp>
        <p:nvSpPr>
          <p:cNvPr id="5" name="Text 2"/>
          <p:cNvSpPr/>
          <p:nvPr/>
        </p:nvSpPr>
        <p:spPr>
          <a:xfrm>
            <a:off x="6364010" y="2068949"/>
            <a:ext cx="2374702" cy="296823"/>
          </a:xfrm>
          <a:prstGeom prst="rect">
            <a:avLst/>
          </a:prstGeom>
          <a:noFill/>
          <a:ln/>
        </p:spPr>
        <p:txBody>
          <a:bodyPr wrap="none" lIns="0" tIns="0" rIns="0" bIns="0" rtlCol="0" anchor="t"/>
          <a:lstStyle/>
          <a:p>
            <a:pPr marL="0" indent="0" algn="l">
              <a:lnSpc>
                <a:spcPts val="2300"/>
              </a:lnSpc>
              <a:buNone/>
            </a:pPr>
            <a:r>
              <a:rPr lang="en-US" dirty="0">
                <a:solidFill>
                  <a:srgbClr val="E5E0DF"/>
                </a:solidFill>
                <a:latin typeface="+mj-lt"/>
                <a:ea typeface="Saira Medium" pitchFamily="34" charset="-122"/>
                <a:cs typeface="Saira Medium" pitchFamily="34" charset="-120"/>
              </a:rPr>
              <a:t>Feasible Features</a:t>
            </a:r>
            <a:endParaRPr lang="en-US" dirty="0">
              <a:latin typeface="+mj-lt"/>
            </a:endParaRPr>
          </a:p>
        </p:txBody>
      </p:sp>
      <p:sp>
        <p:nvSpPr>
          <p:cNvPr id="6" name="Text 3"/>
          <p:cNvSpPr/>
          <p:nvPr/>
        </p:nvSpPr>
        <p:spPr>
          <a:xfrm>
            <a:off x="6364010" y="2479715"/>
            <a:ext cx="3386733"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Push notifications via Firebase</a:t>
            </a:r>
            <a:endParaRPr lang="en-US" dirty="0">
              <a:latin typeface="+mj-lt"/>
            </a:endParaRPr>
          </a:p>
        </p:txBody>
      </p:sp>
      <p:sp>
        <p:nvSpPr>
          <p:cNvPr id="7" name="Text 4"/>
          <p:cNvSpPr/>
          <p:nvPr/>
        </p:nvSpPr>
        <p:spPr>
          <a:xfrm>
            <a:off x="6364010" y="2850118"/>
            <a:ext cx="3386733"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GPS-based location services</a:t>
            </a:r>
            <a:endParaRPr lang="en-US" dirty="0">
              <a:latin typeface="+mj-lt"/>
            </a:endParaRPr>
          </a:p>
        </p:txBody>
      </p:sp>
      <p:sp>
        <p:nvSpPr>
          <p:cNvPr id="8" name="Text 5"/>
          <p:cNvSpPr/>
          <p:nvPr/>
        </p:nvSpPr>
        <p:spPr>
          <a:xfrm>
            <a:off x="6364010" y="3220522"/>
            <a:ext cx="3386733"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REST API for alert management</a:t>
            </a:r>
            <a:endParaRPr lang="en-US" dirty="0">
              <a:latin typeface="+mj-lt"/>
            </a:endParaRPr>
          </a:p>
        </p:txBody>
      </p:sp>
      <p:sp>
        <p:nvSpPr>
          <p:cNvPr id="9" name="Text 6"/>
          <p:cNvSpPr/>
          <p:nvPr/>
        </p:nvSpPr>
        <p:spPr>
          <a:xfrm>
            <a:off x="6364010" y="3638431"/>
            <a:ext cx="3386733" cy="911900"/>
          </a:xfrm>
          <a:prstGeom prst="rect">
            <a:avLst/>
          </a:prstGeom>
          <a:noFill/>
          <a:ln/>
        </p:spPr>
        <p:txBody>
          <a:bodyPr wrap="square" lIns="0" tIns="0" rIns="0" bIns="0" rtlCol="0" anchor="t"/>
          <a:lstStyle/>
          <a:p>
            <a:pPr marL="0" indent="0" algn="l">
              <a:lnSpc>
                <a:spcPts val="2350"/>
              </a:lnSpc>
              <a:buNone/>
            </a:pPr>
            <a:r>
              <a:rPr lang="en-US" dirty="0">
                <a:solidFill>
                  <a:srgbClr val="E5E0DF"/>
                </a:solidFill>
                <a:latin typeface="+mj-lt"/>
                <a:ea typeface="Roboto" pitchFamily="34" charset="-122"/>
                <a:cs typeface="Roboto" pitchFamily="34" charset="-120"/>
              </a:rPr>
              <a:t>These features can be readily implemented using standard mobile development frameworks and SDKs.</a:t>
            </a:r>
            <a:endParaRPr lang="en-US" dirty="0">
              <a:latin typeface="+mj-lt"/>
            </a:endParaRPr>
          </a:p>
        </p:txBody>
      </p:sp>
      <p:sp>
        <p:nvSpPr>
          <p:cNvPr id="10" name="Shape 7"/>
          <p:cNvSpPr/>
          <p:nvPr/>
        </p:nvSpPr>
        <p:spPr>
          <a:xfrm>
            <a:off x="10153412" y="1856184"/>
            <a:ext cx="3812262" cy="2906911"/>
          </a:xfrm>
          <a:prstGeom prst="roundRect">
            <a:avLst>
              <a:gd name="adj" fmla="val 5882"/>
            </a:avLst>
          </a:prstGeom>
          <a:solidFill>
            <a:srgbClr val="030303"/>
          </a:solidFill>
          <a:ln w="22860">
            <a:solidFill>
              <a:srgbClr val="FC8337"/>
            </a:solidFill>
            <a:prstDash val="solid"/>
          </a:ln>
        </p:spPr>
      </p:sp>
      <p:sp>
        <p:nvSpPr>
          <p:cNvPr id="11" name="Text 8"/>
          <p:cNvSpPr/>
          <p:nvPr/>
        </p:nvSpPr>
        <p:spPr>
          <a:xfrm>
            <a:off x="10366177" y="2068949"/>
            <a:ext cx="2374702" cy="296823"/>
          </a:xfrm>
          <a:prstGeom prst="rect">
            <a:avLst/>
          </a:prstGeom>
          <a:noFill/>
          <a:ln/>
        </p:spPr>
        <p:txBody>
          <a:bodyPr wrap="none" lIns="0" tIns="0" rIns="0" bIns="0" rtlCol="0" anchor="t"/>
          <a:lstStyle/>
          <a:p>
            <a:pPr marL="0" indent="0" algn="l">
              <a:lnSpc>
                <a:spcPts val="2300"/>
              </a:lnSpc>
              <a:buNone/>
            </a:pPr>
            <a:r>
              <a:rPr lang="en-US" dirty="0">
                <a:solidFill>
                  <a:srgbClr val="E5E0DF"/>
                </a:solidFill>
                <a:latin typeface="+mj-lt"/>
                <a:ea typeface="Saira Medium" pitchFamily="34" charset="-122"/>
                <a:cs typeface="Saira Medium" pitchFamily="34" charset="-120"/>
              </a:rPr>
              <a:t>Challenging Features</a:t>
            </a:r>
            <a:endParaRPr lang="en-US" dirty="0">
              <a:latin typeface="+mj-lt"/>
            </a:endParaRPr>
          </a:p>
        </p:txBody>
      </p:sp>
      <p:sp>
        <p:nvSpPr>
          <p:cNvPr id="12" name="Text 9"/>
          <p:cNvSpPr/>
          <p:nvPr/>
        </p:nvSpPr>
        <p:spPr>
          <a:xfrm>
            <a:off x="10366177" y="2479715"/>
            <a:ext cx="3386733" cy="607933"/>
          </a:xfrm>
          <a:prstGeom prst="rect">
            <a:avLst/>
          </a:prstGeom>
          <a:noFill/>
          <a:ln/>
        </p:spPr>
        <p:txBody>
          <a:bodyPr wrap="squar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Offline alerting system requiring local caching</a:t>
            </a:r>
            <a:endParaRPr lang="en-US" dirty="0">
              <a:latin typeface="+mj-lt"/>
            </a:endParaRPr>
          </a:p>
        </p:txBody>
      </p:sp>
      <p:sp>
        <p:nvSpPr>
          <p:cNvPr id="13" name="Text 10"/>
          <p:cNvSpPr/>
          <p:nvPr/>
        </p:nvSpPr>
        <p:spPr>
          <a:xfrm>
            <a:off x="10366177" y="3154085"/>
            <a:ext cx="3386733"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Real-time maps with GIS integration</a:t>
            </a:r>
            <a:endParaRPr lang="en-US" dirty="0">
              <a:latin typeface="+mj-lt"/>
            </a:endParaRPr>
          </a:p>
        </p:txBody>
      </p:sp>
      <p:sp>
        <p:nvSpPr>
          <p:cNvPr id="14" name="Text 11"/>
          <p:cNvSpPr/>
          <p:nvPr/>
        </p:nvSpPr>
        <p:spPr>
          <a:xfrm>
            <a:off x="10366177" y="3524488"/>
            <a:ext cx="3386733"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Multilingual disaster messaging</a:t>
            </a:r>
            <a:endParaRPr lang="en-US" dirty="0">
              <a:latin typeface="+mj-lt"/>
            </a:endParaRPr>
          </a:p>
        </p:txBody>
      </p:sp>
      <p:sp>
        <p:nvSpPr>
          <p:cNvPr id="15" name="Text 12"/>
          <p:cNvSpPr/>
          <p:nvPr/>
        </p:nvSpPr>
        <p:spPr>
          <a:xfrm>
            <a:off x="10366177" y="3942398"/>
            <a:ext cx="3386733" cy="607933"/>
          </a:xfrm>
          <a:prstGeom prst="rect">
            <a:avLst/>
          </a:prstGeom>
          <a:noFill/>
          <a:ln/>
        </p:spPr>
        <p:txBody>
          <a:bodyPr wrap="square" lIns="0" tIns="0" rIns="0" bIns="0" rtlCol="0" anchor="t"/>
          <a:lstStyle/>
          <a:p>
            <a:pPr marL="0" indent="0" algn="l">
              <a:lnSpc>
                <a:spcPts val="2350"/>
              </a:lnSpc>
              <a:buNone/>
            </a:pPr>
            <a:r>
              <a:rPr lang="en-US" dirty="0">
                <a:solidFill>
                  <a:srgbClr val="E5E0DF"/>
                </a:solidFill>
                <a:latin typeface="+mj-lt"/>
                <a:ea typeface="Roboto" pitchFamily="34" charset="-122"/>
                <a:cs typeface="Roboto" pitchFamily="34" charset="-120"/>
              </a:rPr>
              <a:t>These require specialized knowledge and additional development resources.</a:t>
            </a:r>
            <a:endParaRPr lang="en-US" dirty="0">
              <a:latin typeface="+mj-lt"/>
            </a:endParaRPr>
          </a:p>
        </p:txBody>
      </p:sp>
      <p:sp>
        <p:nvSpPr>
          <p:cNvPr id="16" name="Shape 13"/>
          <p:cNvSpPr/>
          <p:nvPr/>
        </p:nvSpPr>
        <p:spPr>
          <a:xfrm>
            <a:off x="6151245" y="4953000"/>
            <a:ext cx="7814310" cy="2298978"/>
          </a:xfrm>
          <a:prstGeom prst="roundRect">
            <a:avLst>
              <a:gd name="adj" fmla="val 7437"/>
            </a:avLst>
          </a:prstGeom>
          <a:solidFill>
            <a:srgbClr val="030303"/>
          </a:solidFill>
          <a:ln w="22860">
            <a:solidFill>
              <a:srgbClr val="FC8337"/>
            </a:solidFill>
            <a:prstDash val="solid"/>
          </a:ln>
        </p:spPr>
      </p:sp>
      <p:sp>
        <p:nvSpPr>
          <p:cNvPr id="17" name="Text 14"/>
          <p:cNvSpPr/>
          <p:nvPr/>
        </p:nvSpPr>
        <p:spPr>
          <a:xfrm>
            <a:off x="6364010" y="5165765"/>
            <a:ext cx="3436620" cy="296823"/>
          </a:xfrm>
          <a:prstGeom prst="rect">
            <a:avLst/>
          </a:prstGeom>
          <a:noFill/>
          <a:ln/>
        </p:spPr>
        <p:txBody>
          <a:bodyPr wrap="none" lIns="0" tIns="0" rIns="0" bIns="0" rtlCol="0" anchor="t"/>
          <a:lstStyle/>
          <a:p>
            <a:pPr marL="0" indent="0" algn="l">
              <a:lnSpc>
                <a:spcPts val="2300"/>
              </a:lnSpc>
              <a:buNone/>
            </a:pPr>
            <a:r>
              <a:rPr lang="en-US" dirty="0">
                <a:solidFill>
                  <a:srgbClr val="E5E0DF"/>
                </a:solidFill>
                <a:latin typeface="+mj-lt"/>
                <a:ea typeface="Saira Medium" pitchFamily="34" charset="-122"/>
                <a:cs typeface="Saira Medium" pitchFamily="34" charset="-120"/>
              </a:rPr>
              <a:t>Implementation Considerations</a:t>
            </a:r>
            <a:endParaRPr lang="en-US" dirty="0">
              <a:latin typeface="+mj-lt"/>
            </a:endParaRPr>
          </a:p>
        </p:txBody>
      </p:sp>
      <p:sp>
        <p:nvSpPr>
          <p:cNvPr id="18" name="Text 15"/>
          <p:cNvSpPr/>
          <p:nvPr/>
        </p:nvSpPr>
        <p:spPr>
          <a:xfrm>
            <a:off x="6364010" y="5576530"/>
            <a:ext cx="7388781"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Platform-specific capabilities</a:t>
            </a:r>
            <a:endParaRPr lang="en-US" dirty="0">
              <a:latin typeface="+mj-lt"/>
            </a:endParaRPr>
          </a:p>
        </p:txBody>
      </p:sp>
      <p:sp>
        <p:nvSpPr>
          <p:cNvPr id="19" name="Text 16"/>
          <p:cNvSpPr/>
          <p:nvPr/>
        </p:nvSpPr>
        <p:spPr>
          <a:xfrm>
            <a:off x="6364010" y="5946934"/>
            <a:ext cx="7388781"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API integration complexity</a:t>
            </a:r>
            <a:endParaRPr lang="en-US" dirty="0">
              <a:latin typeface="+mj-lt"/>
            </a:endParaRPr>
          </a:p>
        </p:txBody>
      </p:sp>
      <p:sp>
        <p:nvSpPr>
          <p:cNvPr id="20" name="Text 17"/>
          <p:cNvSpPr/>
          <p:nvPr/>
        </p:nvSpPr>
        <p:spPr>
          <a:xfrm>
            <a:off x="6364010" y="6317337"/>
            <a:ext cx="7388781" cy="30396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E5E0DF"/>
                </a:solidFill>
                <a:latin typeface="+mj-lt"/>
                <a:ea typeface="Roboto" pitchFamily="34" charset="-122"/>
                <a:cs typeface="Roboto" pitchFamily="34" charset="-120"/>
              </a:rPr>
              <a:t>Performance under emergency conditions</a:t>
            </a:r>
            <a:endParaRPr lang="en-US" dirty="0">
              <a:latin typeface="+mj-lt"/>
            </a:endParaRPr>
          </a:p>
        </p:txBody>
      </p:sp>
      <p:sp>
        <p:nvSpPr>
          <p:cNvPr id="21" name="Text 18"/>
          <p:cNvSpPr/>
          <p:nvPr/>
        </p:nvSpPr>
        <p:spPr>
          <a:xfrm>
            <a:off x="6364010" y="6735247"/>
            <a:ext cx="7388781" cy="303967"/>
          </a:xfrm>
          <a:prstGeom prst="rect">
            <a:avLst/>
          </a:prstGeom>
          <a:noFill/>
          <a:ln/>
        </p:spPr>
        <p:txBody>
          <a:bodyPr wrap="none" lIns="0" tIns="0" rIns="0" bIns="0" rtlCol="0" anchor="t"/>
          <a:lstStyle/>
          <a:p>
            <a:pPr marL="0" indent="0" algn="l">
              <a:lnSpc>
                <a:spcPts val="2350"/>
              </a:lnSpc>
              <a:buNone/>
            </a:pPr>
            <a:r>
              <a:rPr lang="en-US" dirty="0">
                <a:solidFill>
                  <a:srgbClr val="E5E0DF"/>
                </a:solidFill>
                <a:latin typeface="+mj-lt"/>
                <a:ea typeface="Roboto" pitchFamily="34" charset="-122"/>
                <a:cs typeface="Roboto" pitchFamily="34" charset="-120"/>
              </a:rPr>
              <a:t>Careful planning needed to ensure reliable operation during disasters.</a:t>
            </a:r>
            <a:endParaRPr lang="en-US"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009" y="735925"/>
            <a:ext cx="6031706" cy="611148"/>
          </a:xfrm>
          <a:prstGeom prst="rect">
            <a:avLst/>
          </a:prstGeom>
          <a:noFill/>
          <a:ln/>
        </p:spPr>
        <p:txBody>
          <a:bodyPr wrap="none" lIns="0" tIns="0" rIns="0" bIns="0" rtlCol="0" anchor="t"/>
          <a:lstStyle/>
          <a:p>
            <a:pPr marL="0" indent="0" algn="l">
              <a:lnSpc>
                <a:spcPts val="4800"/>
              </a:lnSpc>
              <a:buNone/>
            </a:pPr>
            <a:r>
              <a:rPr lang="en-US" sz="1600" dirty="0">
                <a:solidFill>
                  <a:srgbClr val="FFFFFF"/>
                </a:solidFill>
                <a:latin typeface="+mj-lt"/>
                <a:ea typeface="Saira Medium" pitchFamily="34" charset="-122"/>
                <a:cs typeface="Saira Medium" pitchFamily="34" charset="-120"/>
              </a:rPr>
              <a:t>Dependency Relationships</a:t>
            </a:r>
            <a:endParaRPr lang="en-US" sz="1600" dirty="0">
              <a:latin typeface="+mj-lt"/>
            </a:endParaRPr>
          </a:p>
        </p:txBody>
      </p:sp>
      <p:pic>
        <p:nvPicPr>
          <p:cNvPr id="4" name="Image 1" descr="preencoded.png"/>
          <p:cNvPicPr>
            <a:picLocks noChangeAspect="1"/>
          </p:cNvPicPr>
          <p:nvPr/>
        </p:nvPicPr>
        <p:blipFill>
          <a:blip r:embed="rId4"/>
          <a:stretch>
            <a:fillRect/>
          </a:stretch>
        </p:blipFill>
        <p:spPr>
          <a:xfrm>
            <a:off x="6171009" y="1640443"/>
            <a:ext cx="977979" cy="1173599"/>
          </a:xfrm>
          <a:prstGeom prst="rect">
            <a:avLst/>
          </a:prstGeom>
        </p:spPr>
      </p:pic>
      <p:sp>
        <p:nvSpPr>
          <p:cNvPr id="5" name="Text 1"/>
          <p:cNvSpPr/>
          <p:nvPr/>
        </p:nvSpPr>
        <p:spPr>
          <a:xfrm>
            <a:off x="7442359" y="1835944"/>
            <a:ext cx="2445068" cy="305633"/>
          </a:xfrm>
          <a:prstGeom prst="rect">
            <a:avLst/>
          </a:prstGeom>
          <a:noFill/>
          <a:ln/>
        </p:spPr>
        <p:txBody>
          <a:bodyPr wrap="none" lIns="0" tIns="0" rIns="0" bIns="0" rtlCol="0" anchor="t"/>
          <a:lstStyle/>
          <a:p>
            <a:pPr marL="0" indent="0" algn="l">
              <a:lnSpc>
                <a:spcPts val="2400"/>
              </a:lnSpc>
              <a:buNone/>
            </a:pPr>
            <a:r>
              <a:rPr lang="en-US" sz="1600" dirty="0">
                <a:solidFill>
                  <a:srgbClr val="E5E0DF"/>
                </a:solidFill>
                <a:latin typeface="+mj-lt"/>
                <a:ea typeface="Saira Medium" pitchFamily="34" charset="-122"/>
                <a:cs typeface="Saira Medium" pitchFamily="34" charset="-120"/>
              </a:rPr>
              <a:t>User Registration</a:t>
            </a:r>
            <a:endParaRPr lang="en-US" sz="1600" dirty="0">
              <a:latin typeface="+mj-lt"/>
            </a:endParaRPr>
          </a:p>
        </p:txBody>
      </p:sp>
      <p:sp>
        <p:nvSpPr>
          <p:cNvPr id="6" name="Text 2"/>
          <p:cNvSpPr/>
          <p:nvPr/>
        </p:nvSpPr>
        <p:spPr>
          <a:xfrm>
            <a:off x="7442359" y="2258854"/>
            <a:ext cx="6503432" cy="312896"/>
          </a:xfrm>
          <a:prstGeom prst="rect">
            <a:avLst/>
          </a:prstGeom>
          <a:noFill/>
          <a:ln/>
        </p:spPr>
        <p:txBody>
          <a:bodyPr wrap="none" lIns="0" tIns="0" rIns="0" bIns="0" rtlCol="0" anchor="t"/>
          <a:lstStyle/>
          <a:p>
            <a:pPr marL="0" indent="0" algn="l">
              <a:lnSpc>
                <a:spcPts val="2450"/>
              </a:lnSpc>
              <a:buNone/>
            </a:pPr>
            <a:r>
              <a:rPr lang="en-US" sz="1600" dirty="0">
                <a:solidFill>
                  <a:srgbClr val="E5E0DF"/>
                </a:solidFill>
                <a:latin typeface="+mj-lt"/>
                <a:ea typeface="Roboto" pitchFamily="34" charset="-122"/>
                <a:cs typeface="Roboto" pitchFamily="34" charset="-120"/>
              </a:rPr>
              <a:t>Required before personal SOS alerts can be sent or received</a:t>
            </a:r>
            <a:endParaRPr lang="en-US" sz="1600" dirty="0">
              <a:latin typeface="+mj-lt"/>
            </a:endParaRPr>
          </a:p>
        </p:txBody>
      </p:sp>
      <p:pic>
        <p:nvPicPr>
          <p:cNvPr id="7" name="Image 2" descr="preencoded.png"/>
          <p:cNvPicPr>
            <a:picLocks noChangeAspect="1"/>
          </p:cNvPicPr>
          <p:nvPr/>
        </p:nvPicPr>
        <p:blipFill>
          <a:blip r:embed="rId5"/>
          <a:stretch>
            <a:fillRect/>
          </a:stretch>
        </p:blipFill>
        <p:spPr>
          <a:xfrm>
            <a:off x="6171009" y="2814042"/>
            <a:ext cx="977979" cy="1173599"/>
          </a:xfrm>
          <a:prstGeom prst="rect">
            <a:avLst/>
          </a:prstGeom>
        </p:spPr>
      </p:pic>
      <p:sp>
        <p:nvSpPr>
          <p:cNvPr id="8" name="Text 3"/>
          <p:cNvSpPr/>
          <p:nvPr/>
        </p:nvSpPr>
        <p:spPr>
          <a:xfrm>
            <a:off x="7442359" y="3009543"/>
            <a:ext cx="2445068" cy="305633"/>
          </a:xfrm>
          <a:prstGeom prst="rect">
            <a:avLst/>
          </a:prstGeom>
          <a:noFill/>
          <a:ln/>
        </p:spPr>
        <p:txBody>
          <a:bodyPr wrap="none" lIns="0" tIns="0" rIns="0" bIns="0" rtlCol="0" anchor="t"/>
          <a:lstStyle/>
          <a:p>
            <a:pPr marL="0" indent="0" algn="l">
              <a:lnSpc>
                <a:spcPts val="2400"/>
              </a:lnSpc>
              <a:buNone/>
            </a:pPr>
            <a:r>
              <a:rPr lang="en-US" sz="1600" dirty="0">
                <a:solidFill>
                  <a:srgbClr val="E5E0DF"/>
                </a:solidFill>
                <a:latin typeface="+mj-lt"/>
                <a:ea typeface="Saira Medium" pitchFamily="34" charset="-122"/>
                <a:cs typeface="Saira Medium" pitchFamily="34" charset="-120"/>
              </a:rPr>
              <a:t>Location Access</a:t>
            </a:r>
            <a:endParaRPr lang="en-US" sz="1600" dirty="0">
              <a:latin typeface="+mj-lt"/>
            </a:endParaRPr>
          </a:p>
        </p:txBody>
      </p:sp>
      <p:sp>
        <p:nvSpPr>
          <p:cNvPr id="9" name="Text 4"/>
          <p:cNvSpPr/>
          <p:nvPr/>
        </p:nvSpPr>
        <p:spPr>
          <a:xfrm>
            <a:off x="7442359" y="3432453"/>
            <a:ext cx="6503432" cy="312896"/>
          </a:xfrm>
          <a:prstGeom prst="rect">
            <a:avLst/>
          </a:prstGeom>
          <a:noFill/>
          <a:ln/>
        </p:spPr>
        <p:txBody>
          <a:bodyPr wrap="none" lIns="0" tIns="0" rIns="0" bIns="0" rtlCol="0" anchor="t"/>
          <a:lstStyle/>
          <a:p>
            <a:pPr marL="0" indent="0" algn="l">
              <a:lnSpc>
                <a:spcPts val="2450"/>
              </a:lnSpc>
              <a:buNone/>
            </a:pPr>
            <a:r>
              <a:rPr lang="en-US" sz="1600" dirty="0">
                <a:solidFill>
                  <a:srgbClr val="E5E0DF"/>
                </a:solidFill>
                <a:latin typeface="+mj-lt"/>
                <a:ea typeface="Roboto" pitchFamily="34" charset="-122"/>
                <a:cs typeface="Roboto" pitchFamily="34" charset="-120"/>
              </a:rPr>
              <a:t>Necessary for both alert targeting and map feature functionality</a:t>
            </a:r>
            <a:endParaRPr lang="en-US" sz="1600" dirty="0">
              <a:latin typeface="+mj-lt"/>
            </a:endParaRPr>
          </a:p>
        </p:txBody>
      </p:sp>
      <p:pic>
        <p:nvPicPr>
          <p:cNvPr id="10" name="Image 3" descr="preencoded.png"/>
          <p:cNvPicPr>
            <a:picLocks noChangeAspect="1"/>
          </p:cNvPicPr>
          <p:nvPr/>
        </p:nvPicPr>
        <p:blipFill>
          <a:blip r:embed="rId6"/>
          <a:stretch>
            <a:fillRect/>
          </a:stretch>
        </p:blipFill>
        <p:spPr>
          <a:xfrm>
            <a:off x="6171009" y="3987641"/>
            <a:ext cx="977979" cy="1173599"/>
          </a:xfrm>
          <a:prstGeom prst="rect">
            <a:avLst/>
          </a:prstGeom>
        </p:spPr>
      </p:pic>
      <p:sp>
        <p:nvSpPr>
          <p:cNvPr id="11" name="Text 5"/>
          <p:cNvSpPr/>
          <p:nvPr/>
        </p:nvSpPr>
        <p:spPr>
          <a:xfrm>
            <a:off x="7442359" y="4183142"/>
            <a:ext cx="2445068" cy="305633"/>
          </a:xfrm>
          <a:prstGeom prst="rect">
            <a:avLst/>
          </a:prstGeom>
          <a:noFill/>
          <a:ln/>
        </p:spPr>
        <p:txBody>
          <a:bodyPr wrap="none" lIns="0" tIns="0" rIns="0" bIns="0" rtlCol="0" anchor="t"/>
          <a:lstStyle/>
          <a:p>
            <a:pPr marL="0" indent="0" algn="l">
              <a:lnSpc>
                <a:spcPts val="2400"/>
              </a:lnSpc>
              <a:buNone/>
            </a:pPr>
            <a:r>
              <a:rPr lang="en-US" sz="1600" dirty="0">
                <a:solidFill>
                  <a:srgbClr val="E5E0DF"/>
                </a:solidFill>
                <a:latin typeface="+mj-lt"/>
                <a:ea typeface="Saira Medium" pitchFamily="34" charset="-122"/>
                <a:cs typeface="Saira Medium" pitchFamily="34" charset="-120"/>
              </a:rPr>
              <a:t>Admin Panel</a:t>
            </a:r>
            <a:endParaRPr lang="en-US" sz="1600" dirty="0">
              <a:latin typeface="+mj-lt"/>
            </a:endParaRPr>
          </a:p>
        </p:txBody>
      </p:sp>
      <p:sp>
        <p:nvSpPr>
          <p:cNvPr id="12" name="Text 6"/>
          <p:cNvSpPr/>
          <p:nvPr/>
        </p:nvSpPr>
        <p:spPr>
          <a:xfrm>
            <a:off x="7442359" y="4606052"/>
            <a:ext cx="6503432" cy="312896"/>
          </a:xfrm>
          <a:prstGeom prst="rect">
            <a:avLst/>
          </a:prstGeom>
          <a:noFill/>
          <a:ln/>
        </p:spPr>
        <p:txBody>
          <a:bodyPr wrap="none" lIns="0" tIns="0" rIns="0" bIns="0" rtlCol="0" anchor="t"/>
          <a:lstStyle/>
          <a:p>
            <a:pPr marL="0" indent="0" algn="l">
              <a:lnSpc>
                <a:spcPts val="2450"/>
              </a:lnSpc>
              <a:buNone/>
            </a:pPr>
            <a:r>
              <a:rPr lang="en-US" sz="1600" dirty="0">
                <a:solidFill>
                  <a:srgbClr val="E5E0DF"/>
                </a:solidFill>
                <a:latin typeface="+mj-lt"/>
                <a:ea typeface="Roboto" pitchFamily="34" charset="-122"/>
                <a:cs typeface="Roboto" pitchFamily="34" charset="-120"/>
              </a:rPr>
              <a:t>Must exist before alerts can be created or broadcast to users</a:t>
            </a:r>
            <a:endParaRPr lang="en-US" sz="1600" dirty="0">
              <a:latin typeface="+mj-lt"/>
            </a:endParaRPr>
          </a:p>
        </p:txBody>
      </p:sp>
      <p:pic>
        <p:nvPicPr>
          <p:cNvPr id="13" name="Image 4" descr="preencoded.png"/>
          <p:cNvPicPr>
            <a:picLocks noChangeAspect="1"/>
          </p:cNvPicPr>
          <p:nvPr/>
        </p:nvPicPr>
        <p:blipFill>
          <a:blip r:embed="rId7"/>
          <a:stretch>
            <a:fillRect/>
          </a:stretch>
        </p:blipFill>
        <p:spPr>
          <a:xfrm>
            <a:off x="6171009" y="5161240"/>
            <a:ext cx="977979" cy="1173599"/>
          </a:xfrm>
          <a:prstGeom prst="rect">
            <a:avLst/>
          </a:prstGeom>
        </p:spPr>
      </p:pic>
      <p:sp>
        <p:nvSpPr>
          <p:cNvPr id="14" name="Text 7"/>
          <p:cNvSpPr/>
          <p:nvPr/>
        </p:nvSpPr>
        <p:spPr>
          <a:xfrm>
            <a:off x="7442359" y="5356741"/>
            <a:ext cx="2445068" cy="305633"/>
          </a:xfrm>
          <a:prstGeom prst="rect">
            <a:avLst/>
          </a:prstGeom>
          <a:noFill/>
          <a:ln/>
        </p:spPr>
        <p:txBody>
          <a:bodyPr wrap="none" lIns="0" tIns="0" rIns="0" bIns="0" rtlCol="0" anchor="t"/>
          <a:lstStyle/>
          <a:p>
            <a:pPr marL="0" indent="0" algn="l">
              <a:lnSpc>
                <a:spcPts val="2400"/>
              </a:lnSpc>
              <a:buNone/>
            </a:pPr>
            <a:r>
              <a:rPr lang="en-US" sz="1600" dirty="0">
                <a:solidFill>
                  <a:srgbClr val="E5E0DF"/>
                </a:solidFill>
                <a:latin typeface="+mj-lt"/>
                <a:ea typeface="Saira Medium" pitchFamily="34" charset="-122"/>
                <a:cs typeface="Saira Medium" pitchFamily="34" charset="-120"/>
              </a:rPr>
              <a:t>Data Storage</a:t>
            </a:r>
            <a:endParaRPr lang="en-US" sz="1600" dirty="0">
              <a:latin typeface="+mj-lt"/>
            </a:endParaRPr>
          </a:p>
        </p:txBody>
      </p:sp>
      <p:sp>
        <p:nvSpPr>
          <p:cNvPr id="15" name="Text 8"/>
          <p:cNvSpPr/>
          <p:nvPr/>
        </p:nvSpPr>
        <p:spPr>
          <a:xfrm>
            <a:off x="7442359" y="5779651"/>
            <a:ext cx="6503432" cy="312896"/>
          </a:xfrm>
          <a:prstGeom prst="rect">
            <a:avLst/>
          </a:prstGeom>
          <a:noFill/>
          <a:ln/>
        </p:spPr>
        <p:txBody>
          <a:bodyPr wrap="none" lIns="0" tIns="0" rIns="0" bIns="0" rtlCol="0" anchor="t"/>
          <a:lstStyle/>
          <a:p>
            <a:pPr marL="0" indent="0" algn="l">
              <a:lnSpc>
                <a:spcPts val="2450"/>
              </a:lnSpc>
              <a:buNone/>
            </a:pPr>
            <a:r>
              <a:rPr lang="en-US" sz="1600" dirty="0">
                <a:solidFill>
                  <a:srgbClr val="E5E0DF"/>
                </a:solidFill>
                <a:latin typeface="+mj-lt"/>
                <a:ea typeface="Roboto" pitchFamily="34" charset="-122"/>
                <a:cs typeface="Roboto" pitchFamily="34" charset="-120"/>
              </a:rPr>
              <a:t>Required for user profiles, disaster history, and emergency information</a:t>
            </a:r>
            <a:endParaRPr lang="en-US" sz="1600" dirty="0">
              <a:latin typeface="+mj-lt"/>
            </a:endParaRPr>
          </a:p>
        </p:txBody>
      </p:sp>
      <p:sp>
        <p:nvSpPr>
          <p:cNvPr id="16" name="Text 9"/>
          <p:cNvSpPr/>
          <p:nvPr/>
        </p:nvSpPr>
        <p:spPr>
          <a:xfrm>
            <a:off x="6171009" y="6554867"/>
            <a:ext cx="7774781" cy="938689"/>
          </a:xfrm>
          <a:prstGeom prst="rect">
            <a:avLst/>
          </a:prstGeom>
          <a:noFill/>
          <a:ln/>
        </p:spPr>
        <p:txBody>
          <a:bodyPr wrap="square" lIns="0" tIns="0" rIns="0" bIns="0" rtlCol="0" anchor="t"/>
          <a:lstStyle/>
          <a:p>
            <a:pPr marL="0" indent="0" algn="l">
              <a:lnSpc>
                <a:spcPts val="2450"/>
              </a:lnSpc>
              <a:buNone/>
            </a:pPr>
            <a:r>
              <a:rPr lang="en-US" sz="1600" dirty="0">
                <a:solidFill>
                  <a:srgbClr val="E5E0DF"/>
                </a:solidFill>
                <a:latin typeface="+mj-lt"/>
                <a:ea typeface="Roboto" pitchFamily="34" charset="-122"/>
                <a:cs typeface="Roboto" pitchFamily="34" charset="-120"/>
              </a:rPr>
              <a:t>Understanding these relationships is crucial to avoid implementation conflicts and ensure a logical development sequence. Features must be planned with their dependencies in mind to create a cohesive application architecture.</a:t>
            </a:r>
            <a:endParaRPr lang="en-US" sz="16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939" y="749617"/>
            <a:ext cx="5693450" cy="582930"/>
          </a:xfrm>
          <a:prstGeom prst="rect">
            <a:avLst/>
          </a:prstGeom>
          <a:noFill/>
          <a:ln/>
        </p:spPr>
        <p:txBody>
          <a:bodyPr wrap="none" lIns="0" tIns="0" rIns="0" bIns="0" rtlCol="0" anchor="t"/>
          <a:lstStyle/>
          <a:p>
            <a:pPr marL="0" indent="0" algn="l">
              <a:lnSpc>
                <a:spcPts val="4550"/>
              </a:lnSpc>
              <a:buNone/>
            </a:pPr>
            <a:r>
              <a:rPr lang="en-US" sz="1600" dirty="0">
                <a:solidFill>
                  <a:srgbClr val="FFFFFF"/>
                </a:solidFill>
                <a:ea typeface="Saira Medium" pitchFamily="34" charset="-122"/>
                <a:cs typeface="Times New Roman" panose="02020603050405020304" pitchFamily="18" charset="0"/>
              </a:rPr>
              <a:t>Identified Issues and Gaps</a:t>
            </a:r>
            <a:endParaRPr lang="en-US" sz="1600" dirty="0">
              <a:cs typeface="Times New Roman" panose="02020603050405020304" pitchFamily="18" charset="0"/>
            </a:endParaRPr>
          </a:p>
        </p:txBody>
      </p:sp>
      <p:sp>
        <p:nvSpPr>
          <p:cNvPr id="4" name="Shape 1"/>
          <p:cNvSpPr/>
          <p:nvPr/>
        </p:nvSpPr>
        <p:spPr>
          <a:xfrm>
            <a:off x="652939" y="1612344"/>
            <a:ext cx="7838123" cy="5867638"/>
          </a:xfrm>
          <a:prstGeom prst="roundRect">
            <a:avLst>
              <a:gd name="adj" fmla="val 2861"/>
            </a:avLst>
          </a:prstGeom>
          <a:noFill/>
          <a:ln w="7620">
            <a:solidFill>
              <a:srgbClr val="FFFFFF">
                <a:alpha val="24000"/>
              </a:srgbClr>
            </a:solidFill>
            <a:prstDash val="solid"/>
          </a:ln>
        </p:spPr>
      </p:sp>
      <p:sp>
        <p:nvSpPr>
          <p:cNvPr id="5" name="Shape 2"/>
          <p:cNvSpPr/>
          <p:nvPr/>
        </p:nvSpPr>
        <p:spPr>
          <a:xfrm>
            <a:off x="660559" y="1619964"/>
            <a:ext cx="7822883" cy="537567"/>
          </a:xfrm>
          <a:prstGeom prst="rect">
            <a:avLst/>
          </a:prstGeom>
          <a:solidFill>
            <a:srgbClr val="FFFFFF">
              <a:alpha val="4000"/>
            </a:srgbClr>
          </a:solidFill>
          <a:ln/>
        </p:spPr>
      </p:sp>
      <p:sp>
        <p:nvSpPr>
          <p:cNvPr id="6" name="Text 3"/>
          <p:cNvSpPr/>
          <p:nvPr/>
        </p:nvSpPr>
        <p:spPr>
          <a:xfrm>
            <a:off x="847011" y="1739503"/>
            <a:ext cx="3534728" cy="298490"/>
          </a:xfrm>
          <a:prstGeom prst="rect">
            <a:avLst/>
          </a:prstGeom>
          <a:noFill/>
          <a:ln/>
        </p:spPr>
        <p:txBody>
          <a:bodyPr wrap="none" lIns="0" tIns="0" rIns="0" bIns="0" rtlCol="0" anchor="t"/>
          <a:lstStyle/>
          <a:p>
            <a:pPr marL="0" indent="0" algn="l">
              <a:lnSpc>
                <a:spcPts val="2350"/>
              </a:lnSpc>
              <a:buNone/>
            </a:pPr>
            <a:r>
              <a:rPr lang="en-US" sz="1600" b="1" dirty="0">
                <a:solidFill>
                  <a:srgbClr val="E5E0DF"/>
                </a:solidFill>
                <a:ea typeface="Roboto" pitchFamily="34" charset="-122"/>
                <a:cs typeface="Times New Roman" panose="02020603050405020304" pitchFamily="18" charset="0"/>
              </a:rPr>
              <a:t>Issue Type</a:t>
            </a:r>
            <a:endParaRPr lang="en-US" sz="1600" dirty="0">
              <a:cs typeface="Times New Roman" panose="02020603050405020304" pitchFamily="18" charset="0"/>
            </a:endParaRPr>
          </a:p>
        </p:txBody>
      </p:sp>
      <p:sp>
        <p:nvSpPr>
          <p:cNvPr id="7" name="Text 4"/>
          <p:cNvSpPr/>
          <p:nvPr/>
        </p:nvSpPr>
        <p:spPr>
          <a:xfrm>
            <a:off x="4762262" y="1739503"/>
            <a:ext cx="3534728" cy="298490"/>
          </a:xfrm>
          <a:prstGeom prst="rect">
            <a:avLst/>
          </a:prstGeom>
          <a:noFill/>
          <a:ln/>
        </p:spPr>
        <p:txBody>
          <a:bodyPr wrap="none" lIns="0" tIns="0" rIns="0" bIns="0" rtlCol="0" anchor="t"/>
          <a:lstStyle/>
          <a:p>
            <a:pPr marL="0" indent="0" algn="l">
              <a:lnSpc>
                <a:spcPts val="2350"/>
              </a:lnSpc>
              <a:buNone/>
            </a:pPr>
            <a:r>
              <a:rPr lang="en-US" sz="1600" b="1" dirty="0">
                <a:solidFill>
                  <a:srgbClr val="E5E0DF"/>
                </a:solidFill>
                <a:ea typeface="Roboto" pitchFamily="34" charset="-122"/>
                <a:cs typeface="Times New Roman" panose="02020603050405020304" pitchFamily="18" charset="0"/>
              </a:rPr>
              <a:t>Example / Description</a:t>
            </a:r>
            <a:endParaRPr lang="en-US" sz="1600" dirty="0">
              <a:cs typeface="Times New Roman" panose="02020603050405020304" pitchFamily="18" charset="0"/>
            </a:endParaRPr>
          </a:p>
        </p:txBody>
      </p:sp>
      <p:sp>
        <p:nvSpPr>
          <p:cNvPr id="8" name="Shape 5"/>
          <p:cNvSpPr/>
          <p:nvPr/>
        </p:nvSpPr>
        <p:spPr>
          <a:xfrm>
            <a:off x="660559" y="2157532"/>
            <a:ext cx="7822883" cy="836057"/>
          </a:xfrm>
          <a:prstGeom prst="rect">
            <a:avLst/>
          </a:prstGeom>
          <a:solidFill>
            <a:srgbClr val="000000">
              <a:alpha val="4000"/>
            </a:srgbClr>
          </a:solidFill>
          <a:ln/>
        </p:spPr>
      </p:sp>
      <p:sp>
        <p:nvSpPr>
          <p:cNvPr id="9" name="Text 6"/>
          <p:cNvSpPr/>
          <p:nvPr/>
        </p:nvSpPr>
        <p:spPr>
          <a:xfrm>
            <a:off x="847011" y="2277070"/>
            <a:ext cx="3534728" cy="298490"/>
          </a:xfrm>
          <a:prstGeom prst="rect">
            <a:avLst/>
          </a:prstGeom>
          <a:noFill/>
          <a:ln/>
        </p:spPr>
        <p:txBody>
          <a:bodyPr wrap="non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Ambiguity</a:t>
            </a:r>
            <a:endParaRPr lang="en-US" sz="1600" dirty="0">
              <a:cs typeface="Times New Roman" panose="02020603050405020304" pitchFamily="18" charset="0"/>
            </a:endParaRPr>
          </a:p>
        </p:txBody>
      </p:sp>
      <p:sp>
        <p:nvSpPr>
          <p:cNvPr id="10" name="Text 7"/>
          <p:cNvSpPr/>
          <p:nvPr/>
        </p:nvSpPr>
        <p:spPr>
          <a:xfrm>
            <a:off x="4762262" y="2277070"/>
            <a:ext cx="3534728" cy="596979"/>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"Users receive alerts" — What kind of alerts? How are they prioritized?</a:t>
            </a:r>
            <a:endParaRPr lang="en-US" sz="1600" dirty="0">
              <a:cs typeface="Times New Roman" panose="02020603050405020304" pitchFamily="18" charset="0"/>
            </a:endParaRPr>
          </a:p>
        </p:txBody>
      </p:sp>
      <p:sp>
        <p:nvSpPr>
          <p:cNvPr id="11" name="Shape 8"/>
          <p:cNvSpPr/>
          <p:nvPr/>
        </p:nvSpPr>
        <p:spPr>
          <a:xfrm>
            <a:off x="-547985" y="2874048"/>
            <a:ext cx="7822883" cy="836057"/>
          </a:xfrm>
          <a:prstGeom prst="rect">
            <a:avLst/>
          </a:prstGeom>
          <a:solidFill>
            <a:srgbClr val="FFFFFF">
              <a:alpha val="4000"/>
            </a:srgbClr>
          </a:solidFill>
          <a:ln/>
        </p:spPr>
      </p:sp>
      <p:sp>
        <p:nvSpPr>
          <p:cNvPr id="12" name="Text 9"/>
          <p:cNvSpPr/>
          <p:nvPr/>
        </p:nvSpPr>
        <p:spPr>
          <a:xfrm>
            <a:off x="847011" y="3113127"/>
            <a:ext cx="3534728" cy="298490"/>
          </a:xfrm>
          <a:prstGeom prst="rect">
            <a:avLst/>
          </a:prstGeom>
          <a:noFill/>
          <a:ln/>
        </p:spPr>
        <p:txBody>
          <a:bodyPr wrap="none" lIns="0" tIns="0" rIns="0" bIns="0" rtlCol="0" anchor="t"/>
          <a:lstStyle/>
          <a:p>
            <a:pPr marL="0" indent="0" algn="l">
              <a:lnSpc>
                <a:spcPts val="2350"/>
              </a:lnSpc>
              <a:buNone/>
            </a:pPr>
            <a:endParaRPr lang="en-US" sz="1600" dirty="0">
              <a:cs typeface="Times New Roman" panose="02020603050405020304" pitchFamily="18" charset="0"/>
            </a:endParaRPr>
          </a:p>
        </p:txBody>
      </p:sp>
      <p:sp>
        <p:nvSpPr>
          <p:cNvPr id="13" name="Text 10"/>
          <p:cNvSpPr/>
          <p:nvPr/>
        </p:nvSpPr>
        <p:spPr>
          <a:xfrm>
            <a:off x="4762262" y="3113127"/>
            <a:ext cx="3534728" cy="596979"/>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a:t>
            </a:r>
            <a:endParaRPr lang="en-US" sz="1600" dirty="0">
              <a:cs typeface="Times New Roman" panose="02020603050405020304" pitchFamily="18" charset="0"/>
            </a:endParaRPr>
          </a:p>
        </p:txBody>
      </p:sp>
      <p:sp>
        <p:nvSpPr>
          <p:cNvPr id="14" name="Shape 11"/>
          <p:cNvSpPr/>
          <p:nvPr/>
        </p:nvSpPr>
        <p:spPr>
          <a:xfrm>
            <a:off x="660559" y="3829645"/>
            <a:ext cx="7822883" cy="1134547"/>
          </a:xfrm>
          <a:prstGeom prst="rect">
            <a:avLst/>
          </a:prstGeom>
          <a:solidFill>
            <a:srgbClr val="000000">
              <a:alpha val="4000"/>
            </a:srgbClr>
          </a:solidFill>
          <a:ln/>
        </p:spPr>
      </p:sp>
      <p:sp>
        <p:nvSpPr>
          <p:cNvPr id="15" name="Text 12"/>
          <p:cNvSpPr/>
          <p:nvPr/>
        </p:nvSpPr>
        <p:spPr>
          <a:xfrm>
            <a:off x="847011" y="3949184"/>
            <a:ext cx="3534728" cy="298490"/>
          </a:xfrm>
          <a:prstGeom prst="rect">
            <a:avLst/>
          </a:prstGeom>
          <a:noFill/>
          <a:ln/>
        </p:spPr>
        <p:txBody>
          <a:bodyPr wrap="non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Inconsistency</a:t>
            </a:r>
            <a:endParaRPr lang="en-US" sz="1600" dirty="0">
              <a:cs typeface="Times New Roman" panose="02020603050405020304" pitchFamily="18" charset="0"/>
            </a:endParaRPr>
          </a:p>
        </p:txBody>
      </p:sp>
      <p:sp>
        <p:nvSpPr>
          <p:cNvPr id="16" name="Text 13"/>
          <p:cNvSpPr/>
          <p:nvPr/>
        </p:nvSpPr>
        <p:spPr>
          <a:xfrm>
            <a:off x="4762262" y="3949184"/>
            <a:ext cx="3534728" cy="895469"/>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Requirement says users can edit profile, but no mention of where that data is stored</a:t>
            </a:r>
            <a:endParaRPr lang="en-US" sz="1600" dirty="0">
              <a:cs typeface="Times New Roman" panose="02020603050405020304" pitchFamily="18" charset="0"/>
            </a:endParaRPr>
          </a:p>
        </p:txBody>
      </p:sp>
      <p:sp>
        <p:nvSpPr>
          <p:cNvPr id="17" name="Shape 14"/>
          <p:cNvSpPr/>
          <p:nvPr/>
        </p:nvSpPr>
        <p:spPr>
          <a:xfrm>
            <a:off x="660559" y="4964192"/>
            <a:ext cx="7822883" cy="836057"/>
          </a:xfrm>
          <a:prstGeom prst="rect">
            <a:avLst/>
          </a:prstGeom>
          <a:solidFill>
            <a:srgbClr val="FFFFFF">
              <a:alpha val="4000"/>
            </a:srgbClr>
          </a:solidFill>
          <a:ln/>
        </p:spPr>
      </p:sp>
      <p:sp>
        <p:nvSpPr>
          <p:cNvPr id="18" name="Text 15"/>
          <p:cNvSpPr/>
          <p:nvPr/>
        </p:nvSpPr>
        <p:spPr>
          <a:xfrm>
            <a:off x="847011" y="5083731"/>
            <a:ext cx="3534728" cy="298490"/>
          </a:xfrm>
          <a:prstGeom prst="rect">
            <a:avLst/>
          </a:prstGeom>
          <a:noFill/>
          <a:ln/>
        </p:spPr>
        <p:txBody>
          <a:bodyPr wrap="non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Inconsistency</a:t>
            </a:r>
            <a:endParaRPr lang="en-US" sz="1600" dirty="0">
              <a:cs typeface="Times New Roman" panose="02020603050405020304" pitchFamily="18" charset="0"/>
            </a:endParaRPr>
          </a:p>
        </p:txBody>
      </p:sp>
      <p:sp>
        <p:nvSpPr>
          <p:cNvPr id="19" name="Text 16"/>
          <p:cNvSpPr/>
          <p:nvPr/>
        </p:nvSpPr>
        <p:spPr>
          <a:xfrm>
            <a:off x="4762262" y="5083731"/>
            <a:ext cx="3534728" cy="596979"/>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Requirement says app will send SMS alerts, but no SMS gateway is mentioned</a:t>
            </a:r>
            <a:endParaRPr lang="en-US" sz="1600" dirty="0">
              <a:cs typeface="Times New Roman" panose="02020603050405020304" pitchFamily="18" charset="0"/>
            </a:endParaRPr>
          </a:p>
        </p:txBody>
      </p:sp>
      <p:sp>
        <p:nvSpPr>
          <p:cNvPr id="20" name="Shape 17"/>
          <p:cNvSpPr/>
          <p:nvPr/>
        </p:nvSpPr>
        <p:spPr>
          <a:xfrm>
            <a:off x="612433" y="5800249"/>
            <a:ext cx="7822883" cy="836057"/>
          </a:xfrm>
          <a:prstGeom prst="rect">
            <a:avLst/>
          </a:prstGeom>
          <a:solidFill>
            <a:srgbClr val="000000">
              <a:alpha val="4000"/>
            </a:srgbClr>
          </a:solidFill>
          <a:ln/>
        </p:spPr>
      </p:sp>
      <p:sp>
        <p:nvSpPr>
          <p:cNvPr id="21" name="Text 18"/>
          <p:cNvSpPr/>
          <p:nvPr/>
        </p:nvSpPr>
        <p:spPr>
          <a:xfrm>
            <a:off x="847011" y="6080090"/>
            <a:ext cx="3534728" cy="298490"/>
          </a:xfrm>
          <a:prstGeom prst="rect">
            <a:avLst/>
          </a:prstGeom>
          <a:noFill/>
          <a:ln/>
        </p:spPr>
        <p:txBody>
          <a:bodyPr wrap="non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Missing Info</a:t>
            </a:r>
            <a:endParaRPr lang="en-US" sz="1600" dirty="0">
              <a:cs typeface="Times New Roman" panose="02020603050405020304" pitchFamily="18" charset="0"/>
            </a:endParaRPr>
          </a:p>
        </p:txBody>
      </p:sp>
      <p:sp>
        <p:nvSpPr>
          <p:cNvPr id="22" name="Text 19"/>
          <p:cNvSpPr/>
          <p:nvPr/>
        </p:nvSpPr>
        <p:spPr>
          <a:xfrm>
            <a:off x="4762262" y="5919788"/>
            <a:ext cx="3534728" cy="596979"/>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ea typeface="Roboto" pitchFamily="34" charset="-122"/>
                <a:cs typeface="Times New Roman" panose="02020603050405020304" pitchFamily="18" charset="0"/>
              </a:rPr>
              <a:t>No mention of how the app handles no internet connectivity during disaster</a:t>
            </a:r>
            <a:endParaRPr lang="en-US" sz="1600" dirty="0">
              <a:cs typeface="Times New Roman" panose="02020603050405020304" pitchFamily="18" charset="0"/>
            </a:endParaRPr>
          </a:p>
        </p:txBody>
      </p:sp>
      <p:sp>
        <p:nvSpPr>
          <p:cNvPr id="23" name="Shape 20"/>
          <p:cNvSpPr/>
          <p:nvPr/>
        </p:nvSpPr>
        <p:spPr>
          <a:xfrm>
            <a:off x="-1476494" y="6342596"/>
            <a:ext cx="7822883" cy="836057"/>
          </a:xfrm>
          <a:prstGeom prst="rect">
            <a:avLst/>
          </a:prstGeom>
          <a:solidFill>
            <a:srgbClr val="FFFFFF">
              <a:alpha val="4000"/>
            </a:srgbClr>
          </a:solidFill>
          <a:ln/>
        </p:spPr>
        <p:txBody>
          <a:bodyPr/>
          <a:lstStyle/>
          <a:p>
            <a:endParaRPr lang="en-US" sz="1600" dirty="0">
              <a:cs typeface="Times New Roman" panose="02020603050405020304" pitchFamily="18" charset="0"/>
            </a:endParaRPr>
          </a:p>
        </p:txBody>
      </p:sp>
      <p:sp>
        <p:nvSpPr>
          <p:cNvPr id="24" name="Text 21"/>
          <p:cNvSpPr/>
          <p:nvPr/>
        </p:nvSpPr>
        <p:spPr>
          <a:xfrm>
            <a:off x="847011" y="6755844"/>
            <a:ext cx="3534728" cy="298490"/>
          </a:xfrm>
          <a:prstGeom prst="rect">
            <a:avLst/>
          </a:prstGeom>
          <a:noFill/>
          <a:ln/>
        </p:spPr>
        <p:txBody>
          <a:bodyPr wrap="none" lIns="0" tIns="0" rIns="0" bIns="0" rtlCol="0" anchor="t"/>
          <a:lstStyle/>
          <a:p>
            <a:pPr marL="0" indent="0" algn="l">
              <a:lnSpc>
                <a:spcPts val="2350"/>
              </a:lnSpc>
              <a:buNone/>
            </a:pPr>
            <a:endParaRPr lang="en-US" sz="1600" dirty="0">
              <a:cs typeface="Times New Roman" panose="02020603050405020304" pitchFamily="18" charset="0"/>
            </a:endParaRPr>
          </a:p>
        </p:txBody>
      </p:sp>
      <p:sp>
        <p:nvSpPr>
          <p:cNvPr id="25" name="Text 22"/>
          <p:cNvSpPr/>
          <p:nvPr/>
        </p:nvSpPr>
        <p:spPr>
          <a:xfrm>
            <a:off x="4762262" y="6755844"/>
            <a:ext cx="3534728" cy="596979"/>
          </a:xfrm>
          <a:prstGeom prst="rect">
            <a:avLst/>
          </a:prstGeom>
          <a:noFill/>
          <a:ln/>
        </p:spPr>
        <p:txBody>
          <a:bodyPr wrap="square" lIns="0" tIns="0" rIns="0" bIns="0" rtlCol="0" anchor="t"/>
          <a:lstStyle/>
          <a:p>
            <a:pPr marL="0" indent="0" algn="l">
              <a:lnSpc>
                <a:spcPts val="2350"/>
              </a:lnSpc>
              <a:buNone/>
            </a:pPr>
            <a:endParaRPr lang="en-US" sz="1600" dirty="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0802" y="711398"/>
            <a:ext cx="6155650" cy="625793"/>
          </a:xfrm>
          <a:prstGeom prst="rect">
            <a:avLst/>
          </a:prstGeom>
          <a:noFill/>
          <a:ln/>
        </p:spPr>
        <p:txBody>
          <a:bodyPr wrap="none" lIns="0" tIns="0" rIns="0" bIns="0" rtlCol="0" anchor="t"/>
          <a:lstStyle/>
          <a:p>
            <a:pPr marL="0" indent="0" algn="l">
              <a:lnSpc>
                <a:spcPts val="4900"/>
              </a:lnSpc>
              <a:buNone/>
            </a:pPr>
            <a:r>
              <a:rPr lang="en-US" dirty="0">
                <a:solidFill>
                  <a:srgbClr val="FFFFFF"/>
                </a:solidFill>
                <a:latin typeface="Times New Roman" panose="02020603050405020304" pitchFamily="18" charset="0"/>
                <a:ea typeface="Saira Medium" pitchFamily="34" charset="-122"/>
                <a:cs typeface="Times New Roman" panose="02020603050405020304" pitchFamily="18" charset="0"/>
              </a:rPr>
              <a:t>Requirement Prioritization</a:t>
            </a:r>
            <a:endParaRPr lang="en-US" dirty="0">
              <a:latin typeface="Times New Roman" panose="02020603050405020304" pitchFamily="18" charset="0"/>
              <a:cs typeface="Times New Roman" panose="02020603050405020304" pitchFamily="18" charset="0"/>
            </a:endParaRPr>
          </a:p>
        </p:txBody>
      </p:sp>
      <p:sp>
        <p:nvSpPr>
          <p:cNvPr id="3" name="Shape 1"/>
          <p:cNvSpPr/>
          <p:nvPr/>
        </p:nvSpPr>
        <p:spPr>
          <a:xfrm>
            <a:off x="700802" y="1737598"/>
            <a:ext cx="1653540" cy="1153597"/>
          </a:xfrm>
          <a:prstGeom prst="roundRect">
            <a:avLst>
              <a:gd name="adj" fmla="val 15623"/>
            </a:avLst>
          </a:prstGeom>
          <a:solidFill>
            <a:srgbClr val="030303"/>
          </a:solidFill>
          <a:ln w="22860">
            <a:solidFill>
              <a:srgbClr val="FC8337"/>
            </a:solidFill>
            <a:prstDash val="solid"/>
          </a:ln>
        </p:spPr>
      </p:sp>
      <p:pic>
        <p:nvPicPr>
          <p:cNvPr id="4" name="Image 0" descr="preencoded.png"/>
          <p:cNvPicPr>
            <a:picLocks noChangeAspect="1"/>
          </p:cNvPicPr>
          <p:nvPr/>
        </p:nvPicPr>
        <p:blipFill>
          <a:blip r:embed="rId3"/>
          <a:stretch>
            <a:fillRect/>
          </a:stretch>
        </p:blipFill>
        <p:spPr>
          <a:xfrm>
            <a:off x="1386721" y="2138363"/>
            <a:ext cx="281583" cy="351949"/>
          </a:xfrm>
          <a:prstGeom prst="rect">
            <a:avLst/>
          </a:prstGeom>
        </p:spPr>
      </p:pic>
      <p:sp>
        <p:nvSpPr>
          <p:cNvPr id="5" name="Text 2"/>
          <p:cNvSpPr/>
          <p:nvPr/>
        </p:nvSpPr>
        <p:spPr>
          <a:xfrm>
            <a:off x="2554486" y="1937742"/>
            <a:ext cx="2503051" cy="312777"/>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Must Have</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2554486" y="2370653"/>
            <a:ext cx="5698093" cy="320397"/>
          </a:xfrm>
          <a:prstGeom prst="rect">
            <a:avLst/>
          </a:prstGeom>
          <a:noFill/>
          <a:ln/>
        </p:spPr>
        <p:txBody>
          <a:bodyPr wrap="non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Emergency alerts, location tracking, contact emergency services</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2454354" y="2881670"/>
            <a:ext cx="11375231" cy="11430"/>
          </a:xfrm>
          <a:prstGeom prst="roundRect">
            <a:avLst>
              <a:gd name="adj" fmla="val 1576744"/>
            </a:avLst>
          </a:prstGeom>
          <a:solidFill>
            <a:srgbClr val="FC8337"/>
          </a:solidFill>
          <a:ln/>
        </p:spPr>
      </p:sp>
      <p:sp>
        <p:nvSpPr>
          <p:cNvPr id="8" name="Shape 5"/>
          <p:cNvSpPr/>
          <p:nvPr/>
        </p:nvSpPr>
        <p:spPr>
          <a:xfrm>
            <a:off x="700802" y="2991207"/>
            <a:ext cx="3307199" cy="1153597"/>
          </a:xfrm>
          <a:prstGeom prst="roundRect">
            <a:avLst>
              <a:gd name="adj" fmla="val 15623"/>
            </a:avLst>
          </a:prstGeom>
          <a:solidFill>
            <a:srgbClr val="030303"/>
          </a:solidFill>
          <a:ln w="22860">
            <a:solidFill>
              <a:srgbClr val="FC8337"/>
            </a:solidFill>
            <a:prstDash val="solid"/>
          </a:ln>
        </p:spPr>
      </p:sp>
      <p:pic>
        <p:nvPicPr>
          <p:cNvPr id="9" name="Image 1" descr="preencoded.png"/>
          <p:cNvPicPr>
            <a:picLocks noChangeAspect="1"/>
          </p:cNvPicPr>
          <p:nvPr/>
        </p:nvPicPr>
        <p:blipFill>
          <a:blip r:embed="rId4"/>
          <a:stretch>
            <a:fillRect/>
          </a:stretch>
        </p:blipFill>
        <p:spPr>
          <a:xfrm>
            <a:off x="2213610" y="3391972"/>
            <a:ext cx="281583" cy="351949"/>
          </a:xfrm>
          <a:prstGeom prst="rect">
            <a:avLst/>
          </a:prstGeom>
        </p:spPr>
      </p:pic>
      <p:sp>
        <p:nvSpPr>
          <p:cNvPr id="10" name="Text 6"/>
          <p:cNvSpPr/>
          <p:nvPr/>
        </p:nvSpPr>
        <p:spPr>
          <a:xfrm>
            <a:off x="4208145" y="3191351"/>
            <a:ext cx="2503051" cy="312777"/>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Should Have</a:t>
            </a:r>
            <a:endParaRPr lang="en-US" dirty="0">
              <a:latin typeface="Times New Roman" panose="02020603050405020304" pitchFamily="18" charset="0"/>
              <a:cs typeface="Times New Roman" panose="02020603050405020304" pitchFamily="18" charset="0"/>
            </a:endParaRPr>
          </a:p>
        </p:txBody>
      </p:sp>
      <p:sp>
        <p:nvSpPr>
          <p:cNvPr id="11" name="Text 7"/>
          <p:cNvSpPr/>
          <p:nvPr/>
        </p:nvSpPr>
        <p:spPr>
          <a:xfrm>
            <a:off x="4208145" y="3624263"/>
            <a:ext cx="3497580" cy="320397"/>
          </a:xfrm>
          <a:prstGeom prst="rect">
            <a:avLst/>
          </a:prstGeom>
          <a:noFill/>
          <a:ln/>
        </p:spPr>
        <p:txBody>
          <a:bodyPr wrap="non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Disaster preparation tips, real-time map</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4108013" y="4135279"/>
            <a:ext cx="9721572" cy="11430"/>
          </a:xfrm>
          <a:prstGeom prst="roundRect">
            <a:avLst>
              <a:gd name="adj" fmla="val 1576744"/>
            </a:avLst>
          </a:prstGeom>
          <a:solidFill>
            <a:srgbClr val="FC8337"/>
          </a:solidFill>
          <a:ln/>
        </p:spPr>
      </p:sp>
      <p:sp>
        <p:nvSpPr>
          <p:cNvPr id="13" name="Shape 9"/>
          <p:cNvSpPr/>
          <p:nvPr/>
        </p:nvSpPr>
        <p:spPr>
          <a:xfrm>
            <a:off x="700802" y="4244816"/>
            <a:ext cx="4960739" cy="1153597"/>
          </a:xfrm>
          <a:prstGeom prst="roundRect">
            <a:avLst>
              <a:gd name="adj" fmla="val 15623"/>
            </a:avLst>
          </a:prstGeom>
          <a:solidFill>
            <a:srgbClr val="030303"/>
          </a:solidFill>
          <a:ln w="22860">
            <a:solidFill>
              <a:srgbClr val="FC8337"/>
            </a:solidFill>
            <a:prstDash val="solid"/>
          </a:ln>
        </p:spPr>
      </p:sp>
      <p:pic>
        <p:nvPicPr>
          <p:cNvPr id="14" name="Image 2" descr="preencoded.png"/>
          <p:cNvPicPr>
            <a:picLocks noChangeAspect="1"/>
          </p:cNvPicPr>
          <p:nvPr/>
        </p:nvPicPr>
        <p:blipFill>
          <a:blip r:embed="rId5"/>
          <a:stretch>
            <a:fillRect/>
          </a:stretch>
        </p:blipFill>
        <p:spPr>
          <a:xfrm>
            <a:off x="3040380" y="4645581"/>
            <a:ext cx="281583" cy="351949"/>
          </a:xfrm>
          <a:prstGeom prst="rect">
            <a:avLst/>
          </a:prstGeom>
        </p:spPr>
      </p:pic>
      <p:sp>
        <p:nvSpPr>
          <p:cNvPr id="15" name="Text 10"/>
          <p:cNvSpPr/>
          <p:nvPr/>
        </p:nvSpPr>
        <p:spPr>
          <a:xfrm>
            <a:off x="5861685" y="4444960"/>
            <a:ext cx="2503051" cy="312777"/>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Could Have</a:t>
            </a:r>
            <a:endParaRPr lang="en-US" dirty="0">
              <a:latin typeface="Times New Roman" panose="02020603050405020304" pitchFamily="18" charset="0"/>
              <a:cs typeface="Times New Roman" panose="02020603050405020304" pitchFamily="18" charset="0"/>
            </a:endParaRPr>
          </a:p>
        </p:txBody>
      </p:sp>
      <p:sp>
        <p:nvSpPr>
          <p:cNvPr id="16" name="Text 11"/>
          <p:cNvSpPr/>
          <p:nvPr/>
        </p:nvSpPr>
        <p:spPr>
          <a:xfrm>
            <a:off x="5861685" y="4877872"/>
            <a:ext cx="3474363" cy="320397"/>
          </a:xfrm>
          <a:prstGeom prst="rect">
            <a:avLst/>
          </a:prstGeom>
          <a:noFill/>
          <a:ln/>
        </p:spPr>
        <p:txBody>
          <a:bodyPr wrap="non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Chat with volunteers, donation features</a:t>
            </a:r>
            <a:endParaRPr lang="en-US" dirty="0">
              <a:latin typeface="Times New Roman" panose="02020603050405020304" pitchFamily="18" charset="0"/>
              <a:cs typeface="Times New Roman" panose="02020603050405020304" pitchFamily="18" charset="0"/>
            </a:endParaRPr>
          </a:p>
        </p:txBody>
      </p:sp>
      <p:sp>
        <p:nvSpPr>
          <p:cNvPr id="17" name="Shape 12"/>
          <p:cNvSpPr/>
          <p:nvPr/>
        </p:nvSpPr>
        <p:spPr>
          <a:xfrm>
            <a:off x="5761553" y="5388888"/>
            <a:ext cx="8068032" cy="11430"/>
          </a:xfrm>
          <a:prstGeom prst="roundRect">
            <a:avLst>
              <a:gd name="adj" fmla="val 1576744"/>
            </a:avLst>
          </a:prstGeom>
          <a:solidFill>
            <a:srgbClr val="FC8337"/>
          </a:solidFill>
          <a:ln/>
        </p:spPr>
      </p:sp>
      <p:sp>
        <p:nvSpPr>
          <p:cNvPr id="18" name="Shape 13"/>
          <p:cNvSpPr/>
          <p:nvPr/>
        </p:nvSpPr>
        <p:spPr>
          <a:xfrm>
            <a:off x="700802" y="5498425"/>
            <a:ext cx="6614398" cy="1153597"/>
          </a:xfrm>
          <a:prstGeom prst="roundRect">
            <a:avLst>
              <a:gd name="adj" fmla="val 15623"/>
            </a:avLst>
          </a:prstGeom>
          <a:solidFill>
            <a:srgbClr val="030303"/>
          </a:solidFill>
          <a:ln w="22860">
            <a:solidFill>
              <a:srgbClr val="FC8337"/>
            </a:solidFill>
            <a:prstDash val="solid"/>
          </a:ln>
        </p:spPr>
      </p:sp>
      <p:pic>
        <p:nvPicPr>
          <p:cNvPr id="19" name="Image 3" descr="preencoded.png"/>
          <p:cNvPicPr>
            <a:picLocks noChangeAspect="1"/>
          </p:cNvPicPr>
          <p:nvPr/>
        </p:nvPicPr>
        <p:blipFill>
          <a:blip r:embed="rId6"/>
          <a:stretch>
            <a:fillRect/>
          </a:stretch>
        </p:blipFill>
        <p:spPr>
          <a:xfrm>
            <a:off x="3867150" y="5899190"/>
            <a:ext cx="281583" cy="351949"/>
          </a:xfrm>
          <a:prstGeom prst="rect">
            <a:avLst/>
          </a:prstGeom>
        </p:spPr>
      </p:pic>
      <p:sp>
        <p:nvSpPr>
          <p:cNvPr id="20" name="Text 14"/>
          <p:cNvSpPr/>
          <p:nvPr/>
        </p:nvSpPr>
        <p:spPr>
          <a:xfrm>
            <a:off x="7515344" y="5698569"/>
            <a:ext cx="2449473" cy="312777"/>
          </a:xfrm>
          <a:prstGeom prst="rect">
            <a:avLst/>
          </a:prstGeom>
          <a:noFill/>
          <a:ln/>
        </p:spPr>
        <p:txBody>
          <a:bodyPr wrap="none" lIns="0" tIns="0" rIns="0" bIns="0" rtlCol="0" anchor="t"/>
          <a:lstStyle/>
          <a:p>
            <a:pPr marL="0" indent="0" algn="l">
              <a:lnSpc>
                <a:spcPts val="24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Won't Have (for now)</a:t>
            </a:r>
            <a:endParaRPr lang="en-US" dirty="0">
              <a:latin typeface="Times New Roman" panose="02020603050405020304" pitchFamily="18" charset="0"/>
              <a:cs typeface="Times New Roman" panose="02020603050405020304" pitchFamily="18" charset="0"/>
            </a:endParaRPr>
          </a:p>
        </p:txBody>
      </p:sp>
      <p:sp>
        <p:nvSpPr>
          <p:cNvPr id="21" name="Text 15"/>
          <p:cNvSpPr/>
          <p:nvPr/>
        </p:nvSpPr>
        <p:spPr>
          <a:xfrm>
            <a:off x="7515344" y="6131481"/>
            <a:ext cx="2449473" cy="320397"/>
          </a:xfrm>
          <a:prstGeom prst="rect">
            <a:avLst/>
          </a:prstGeom>
          <a:noFill/>
          <a:ln/>
        </p:spPr>
        <p:txBody>
          <a:bodyPr wrap="non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AI prediction features</a:t>
            </a:r>
            <a:endParaRPr lang="en-US" dirty="0">
              <a:latin typeface="Times New Roman" panose="02020603050405020304" pitchFamily="18" charset="0"/>
              <a:cs typeface="Times New Roman" panose="02020603050405020304" pitchFamily="18" charset="0"/>
            </a:endParaRPr>
          </a:p>
        </p:txBody>
      </p:sp>
      <p:sp>
        <p:nvSpPr>
          <p:cNvPr id="22" name="Text 16"/>
          <p:cNvSpPr/>
          <p:nvPr/>
        </p:nvSpPr>
        <p:spPr>
          <a:xfrm>
            <a:off x="700802" y="6877288"/>
            <a:ext cx="13228796" cy="640794"/>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Using the MoSCoW method allows us to strategically allocate development resources to ensure the most critical disaster management features are implemented first. This approach balances immediate emergency response needs with enhanced functionality for future iterations.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5098" y="616863"/>
            <a:ext cx="6516886" cy="700921"/>
          </a:xfrm>
          <a:prstGeom prst="rect">
            <a:avLst/>
          </a:prstGeom>
          <a:noFill/>
          <a:ln/>
        </p:spPr>
        <p:txBody>
          <a:bodyPr wrap="none" lIns="0" tIns="0" rIns="0" bIns="0" rtlCol="0" anchor="t"/>
          <a:lstStyle/>
          <a:p>
            <a:pPr marL="0" indent="0" algn="l">
              <a:lnSpc>
                <a:spcPts val="5500"/>
              </a:lnSpc>
              <a:buNone/>
            </a:pPr>
            <a:r>
              <a:rPr lang="en-US" dirty="0">
                <a:solidFill>
                  <a:srgbClr val="FFFFFF"/>
                </a:solidFill>
                <a:latin typeface="Times New Roman" panose="02020603050405020304" pitchFamily="18" charset="0"/>
                <a:ea typeface="Saira Medium" pitchFamily="34" charset="-122"/>
                <a:cs typeface="Times New Roman" panose="02020603050405020304" pitchFamily="18" charset="0"/>
              </a:rPr>
              <a:t>Functional Requirements</a:t>
            </a:r>
            <a:endParaRPr lang="en-US" dirty="0">
              <a:latin typeface="Times New Roman" panose="02020603050405020304" pitchFamily="18" charset="0"/>
              <a:cs typeface="Times New Roman" panose="02020603050405020304" pitchFamily="18" charset="0"/>
            </a:endParaRPr>
          </a:p>
        </p:txBody>
      </p:sp>
      <p:sp>
        <p:nvSpPr>
          <p:cNvPr id="3" name="Text 1"/>
          <p:cNvSpPr/>
          <p:nvPr/>
        </p:nvSpPr>
        <p:spPr>
          <a:xfrm>
            <a:off x="1889046" y="2223730"/>
            <a:ext cx="2804160" cy="350401"/>
          </a:xfrm>
          <a:prstGeom prst="rect">
            <a:avLst/>
          </a:prstGeom>
          <a:noFill/>
          <a:ln/>
        </p:spPr>
        <p:txBody>
          <a:bodyPr wrap="none" lIns="0" tIns="0" rIns="0" bIns="0" rtlCol="0" anchor="t"/>
          <a:lstStyle/>
          <a:p>
            <a:pPr marL="0" indent="0" algn="r">
              <a:lnSpc>
                <a:spcPts val="27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User Management</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85098" y="2708672"/>
            <a:ext cx="3908107" cy="717709"/>
          </a:xfrm>
          <a:prstGeom prst="rect">
            <a:avLst/>
          </a:prstGeom>
          <a:noFill/>
          <a:ln/>
        </p:spPr>
        <p:txBody>
          <a:bodyPr wrap="square" lIns="0" tIns="0" rIns="0" bIns="0" rtlCol="0" anchor="t"/>
          <a:lstStyle/>
          <a:p>
            <a:pPr marL="0" indent="0" algn="r">
              <a:lnSpc>
                <a:spcPts val="28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Registration, login, profile management using email or phone</a:t>
            </a:r>
            <a:endParaRPr lang="en-US"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pic>
        <p:nvPicPr>
          <p:cNvPr id="6" name="Image 1" descr="preencoded.png"/>
          <p:cNvPicPr>
            <a:picLocks noChangeAspect="1"/>
          </p:cNvPicPr>
          <p:nvPr/>
        </p:nvPicPr>
        <p:blipFill>
          <a:blip r:embed="rId4"/>
          <a:stretch>
            <a:fillRect/>
          </a:stretch>
        </p:blipFill>
        <p:spPr>
          <a:xfrm>
            <a:off x="6227326" y="2533174"/>
            <a:ext cx="335637" cy="419576"/>
          </a:xfrm>
          <a:prstGeom prst="rect">
            <a:avLst/>
          </a:prstGeom>
        </p:spPr>
      </p:pic>
      <p:sp>
        <p:nvSpPr>
          <p:cNvPr id="7" name="Text 3"/>
          <p:cNvSpPr/>
          <p:nvPr/>
        </p:nvSpPr>
        <p:spPr>
          <a:xfrm>
            <a:off x="9937194" y="2223730"/>
            <a:ext cx="2804160" cy="350401"/>
          </a:xfrm>
          <a:prstGeom prst="rect">
            <a:avLst/>
          </a:prstGeom>
          <a:noFill/>
          <a:ln/>
        </p:spPr>
        <p:txBody>
          <a:bodyPr wrap="none" lIns="0" tIns="0" rIns="0" bIns="0" rtlCol="0" anchor="t"/>
          <a:lstStyle/>
          <a:p>
            <a:pPr marL="0" indent="0" algn="l">
              <a:lnSpc>
                <a:spcPts val="27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Alert System</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9937194" y="2708672"/>
            <a:ext cx="3908107" cy="717709"/>
          </a:xfrm>
          <a:prstGeom prst="rect">
            <a:avLst/>
          </a:prstGeom>
          <a:noFill/>
          <a:ln/>
        </p:spPr>
        <p:txBody>
          <a:bodyPr wrap="square" lIns="0" tIns="0" rIns="0" bIns="0" rtlCol="0" anchor="t"/>
          <a:lstStyle/>
          <a:p>
            <a:pPr marL="0" indent="0" algn="l">
              <a:lnSpc>
                <a:spcPts val="28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Location-based notifications and disaster reporting with media</a:t>
            </a:r>
            <a:endParaRPr lang="en-US"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029676" y="1766411"/>
            <a:ext cx="4571048" cy="4571048"/>
          </a:xfrm>
          <a:prstGeom prst="rect">
            <a:avLst/>
          </a:prstGeom>
        </p:spPr>
      </p:pic>
      <p:pic>
        <p:nvPicPr>
          <p:cNvPr id="10" name="Image 3" descr="preencoded.png"/>
          <p:cNvPicPr>
            <a:picLocks noChangeAspect="1"/>
          </p:cNvPicPr>
          <p:nvPr/>
        </p:nvPicPr>
        <p:blipFill>
          <a:blip r:embed="rId6"/>
          <a:stretch>
            <a:fillRect/>
          </a:stretch>
        </p:blipFill>
        <p:spPr>
          <a:xfrm>
            <a:off x="8456176" y="2922151"/>
            <a:ext cx="335637" cy="419576"/>
          </a:xfrm>
          <a:prstGeom prst="rect">
            <a:avLst/>
          </a:prstGeom>
        </p:spPr>
      </p:pic>
      <p:sp>
        <p:nvSpPr>
          <p:cNvPr id="11" name="Text 5"/>
          <p:cNvSpPr/>
          <p:nvPr/>
        </p:nvSpPr>
        <p:spPr>
          <a:xfrm>
            <a:off x="9937194" y="4677489"/>
            <a:ext cx="2804160" cy="350401"/>
          </a:xfrm>
          <a:prstGeom prst="rect">
            <a:avLst/>
          </a:prstGeom>
          <a:noFill/>
          <a:ln/>
        </p:spPr>
        <p:txBody>
          <a:bodyPr wrap="none" lIns="0" tIns="0" rIns="0" bIns="0" rtlCol="0" anchor="t"/>
          <a:lstStyle/>
          <a:p>
            <a:pPr marL="0" indent="0" algn="l">
              <a:lnSpc>
                <a:spcPts val="2750"/>
              </a:lnSpc>
              <a:buNone/>
            </a:pPr>
            <a:r>
              <a:rPr lang="en-US" dirty="0">
                <a:solidFill>
                  <a:srgbClr val="E5E0DF"/>
                </a:solidFill>
                <a:latin typeface="Times New Roman" panose="02020603050405020304" pitchFamily="18" charset="0"/>
                <a:cs typeface="Times New Roman" panose="02020603050405020304" pitchFamily="18" charset="0"/>
              </a:rPr>
              <a:t>Community </a:t>
            </a:r>
            <a:r>
              <a:rPr lang="en-US" dirty="0" err="1">
                <a:solidFill>
                  <a:srgbClr val="E5E0DF"/>
                </a:solidFill>
                <a:latin typeface="Times New Roman" panose="02020603050405020304" pitchFamily="18" charset="0"/>
                <a:cs typeface="Times New Roman" panose="02020603050405020304" pitchFamily="18" charset="0"/>
              </a:rPr>
              <a:t>helep</a:t>
            </a:r>
            <a:endParaRPr lang="en-US" dirty="0">
              <a:latin typeface="Times New Roman" panose="02020603050405020304" pitchFamily="18" charset="0"/>
              <a:cs typeface="Times New Roman" panose="02020603050405020304" pitchFamily="18" charset="0"/>
            </a:endParaRPr>
          </a:p>
        </p:txBody>
      </p:sp>
      <p:sp>
        <p:nvSpPr>
          <p:cNvPr id="12" name="Text 6"/>
          <p:cNvSpPr/>
          <p:nvPr/>
        </p:nvSpPr>
        <p:spPr>
          <a:xfrm>
            <a:off x="9937194" y="5162431"/>
            <a:ext cx="3908107" cy="717709"/>
          </a:xfrm>
          <a:prstGeom prst="rect">
            <a:avLst/>
          </a:prstGeom>
          <a:noFill/>
          <a:ln/>
        </p:spPr>
        <p:txBody>
          <a:bodyPr wrap="square" lIns="0" tIns="0" rIns="0" bIns="0" rtlCol="0" anchor="t"/>
          <a:lstStyle/>
          <a:p>
            <a:pPr marL="0" indent="0" algn="l">
              <a:lnSpc>
                <a:spcPts val="28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Its base on help support from community people base on the area</a:t>
            </a:r>
            <a:endParaRPr lang="en-US"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5029676" y="1766411"/>
            <a:ext cx="4571048" cy="4571048"/>
          </a:xfrm>
          <a:prstGeom prst="rect">
            <a:avLst/>
          </a:prstGeom>
        </p:spPr>
      </p:pic>
      <p:pic>
        <p:nvPicPr>
          <p:cNvPr id="14" name="Image 5" descr="preencoded.png"/>
          <p:cNvPicPr>
            <a:picLocks noChangeAspect="1"/>
          </p:cNvPicPr>
          <p:nvPr/>
        </p:nvPicPr>
        <p:blipFill>
          <a:blip r:embed="rId8"/>
          <a:stretch>
            <a:fillRect/>
          </a:stretch>
        </p:blipFill>
        <p:spPr>
          <a:xfrm>
            <a:off x="8067199" y="5151001"/>
            <a:ext cx="335637" cy="419576"/>
          </a:xfrm>
          <a:prstGeom prst="rect">
            <a:avLst/>
          </a:prstGeom>
        </p:spPr>
      </p:pic>
      <p:sp>
        <p:nvSpPr>
          <p:cNvPr id="15" name="Text 7"/>
          <p:cNvSpPr/>
          <p:nvPr/>
        </p:nvSpPr>
        <p:spPr>
          <a:xfrm>
            <a:off x="1744861" y="4677489"/>
            <a:ext cx="2948345" cy="350401"/>
          </a:xfrm>
          <a:prstGeom prst="rect">
            <a:avLst/>
          </a:prstGeom>
          <a:noFill/>
          <a:ln/>
        </p:spPr>
        <p:txBody>
          <a:bodyPr wrap="none" lIns="0" tIns="0" rIns="0" bIns="0" rtlCol="0" anchor="t"/>
          <a:lstStyle/>
          <a:p>
            <a:pPr marL="0" indent="0" algn="r">
              <a:lnSpc>
                <a:spcPts val="2750"/>
              </a:lnSpc>
              <a:buNone/>
            </a:pPr>
            <a:r>
              <a:rPr lang="en-US" dirty="0">
                <a:solidFill>
                  <a:srgbClr val="E5E0DF"/>
                </a:solidFill>
                <a:latin typeface="Times New Roman" panose="02020603050405020304" pitchFamily="18" charset="0"/>
                <a:ea typeface="Saira Medium" pitchFamily="34" charset="-122"/>
                <a:cs typeface="Times New Roman" panose="02020603050405020304" pitchFamily="18" charset="0"/>
              </a:rPr>
              <a:t>Information Resources</a:t>
            </a:r>
            <a:endParaRPr lang="en-US" dirty="0">
              <a:latin typeface="Times New Roman" panose="02020603050405020304" pitchFamily="18" charset="0"/>
              <a:cs typeface="Times New Roman" panose="02020603050405020304" pitchFamily="18" charset="0"/>
            </a:endParaRPr>
          </a:p>
        </p:txBody>
      </p:sp>
      <p:sp>
        <p:nvSpPr>
          <p:cNvPr id="16" name="Text 8"/>
          <p:cNvSpPr/>
          <p:nvPr/>
        </p:nvSpPr>
        <p:spPr>
          <a:xfrm>
            <a:off x="785098" y="5162431"/>
            <a:ext cx="3908107" cy="717709"/>
          </a:xfrm>
          <a:prstGeom prst="rect">
            <a:avLst/>
          </a:prstGeom>
          <a:noFill/>
          <a:ln/>
        </p:spPr>
        <p:txBody>
          <a:bodyPr wrap="square" lIns="0" tIns="0" rIns="0" bIns="0" rtlCol="0" anchor="t"/>
          <a:lstStyle/>
          <a:p>
            <a:pPr marL="0" indent="0" algn="r">
              <a:lnSpc>
                <a:spcPts val="28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Maps, emergency contacts, safety tips, and disaster history</a:t>
            </a:r>
            <a:endParaRPr lang="en-US"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9"/>
          <a:stretch>
            <a:fillRect/>
          </a:stretch>
        </p:blipFill>
        <p:spPr>
          <a:xfrm>
            <a:off x="5029676" y="1766411"/>
            <a:ext cx="4571048" cy="4571048"/>
          </a:xfrm>
          <a:prstGeom prst="rect">
            <a:avLst/>
          </a:prstGeom>
        </p:spPr>
      </p:pic>
      <p:pic>
        <p:nvPicPr>
          <p:cNvPr id="18" name="Image 7" descr="preencoded.png"/>
          <p:cNvPicPr>
            <a:picLocks noChangeAspect="1"/>
          </p:cNvPicPr>
          <p:nvPr/>
        </p:nvPicPr>
        <p:blipFill>
          <a:blip r:embed="rId10"/>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dirty="0">
                <a:solidFill>
                  <a:srgbClr val="E5E0DF"/>
                </a:solidFill>
                <a:latin typeface="Times New Roman" panose="02020603050405020304" pitchFamily="18" charset="0"/>
                <a:ea typeface="Roboto" pitchFamily="34" charset="-122"/>
                <a:cs typeface="Times New Roman" panose="02020603050405020304" pitchFamily="18" charset="0"/>
              </a:rPr>
              <a:t>The functional requirements define the specific behaviors and capabilities the system must provide. Additional features include a first responder interface with verified incident directions and a community help system allowing users to request and offer assistance during emergencies.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838</Words>
  <Application>Microsoft Office PowerPoint</Application>
  <PresentationFormat>Custom</PresentationFormat>
  <Paragraphs>114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 Light</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Eban</cp:lastModifiedBy>
  <cp:revision>5</cp:revision>
  <dcterms:created xsi:type="dcterms:W3CDTF">2025-05-06T15:08:28Z</dcterms:created>
  <dcterms:modified xsi:type="dcterms:W3CDTF">2025-05-06T16:49:41Z</dcterms:modified>
</cp:coreProperties>
</file>